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sldIdLst>
    <p:sldId id="256" r:id="rId2"/>
    <p:sldId id="324" r:id="rId3"/>
    <p:sldId id="339" r:id="rId4"/>
    <p:sldId id="341" r:id="rId5"/>
    <p:sldId id="340" r:id="rId6"/>
    <p:sldId id="348" r:id="rId7"/>
    <p:sldId id="345" r:id="rId8"/>
    <p:sldId id="349" r:id="rId9"/>
    <p:sldId id="309" r:id="rId10"/>
    <p:sldId id="261" r:id="rId11"/>
    <p:sldId id="262" r:id="rId12"/>
    <p:sldId id="264" r:id="rId13"/>
    <p:sldId id="267" r:id="rId14"/>
    <p:sldId id="271" r:id="rId15"/>
    <p:sldId id="342" r:id="rId16"/>
    <p:sldId id="274" r:id="rId17"/>
    <p:sldId id="277" r:id="rId18"/>
    <p:sldId id="278" r:id="rId19"/>
    <p:sldId id="279" r:id="rId20"/>
    <p:sldId id="329" r:id="rId21"/>
    <p:sldId id="350" r:id="rId22"/>
    <p:sldId id="318" r:id="rId23"/>
    <p:sldId id="280" r:id="rId24"/>
    <p:sldId id="317" r:id="rId25"/>
    <p:sldId id="331" r:id="rId26"/>
    <p:sldId id="351" r:id="rId27"/>
    <p:sldId id="333" r:id="rId28"/>
    <p:sldId id="344" r:id="rId29"/>
    <p:sldId id="346" r:id="rId30"/>
    <p:sldId id="343" r:id="rId31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BEF1EF6-36BE-4EF8-8D0D-D1A3C5751437}">
          <p14:sldIdLst>
            <p14:sldId id="256"/>
            <p14:sldId id="324"/>
            <p14:sldId id="339"/>
            <p14:sldId id="341"/>
            <p14:sldId id="340"/>
            <p14:sldId id="348"/>
            <p14:sldId id="345"/>
            <p14:sldId id="349"/>
            <p14:sldId id="309"/>
            <p14:sldId id="261"/>
            <p14:sldId id="262"/>
            <p14:sldId id="264"/>
            <p14:sldId id="267"/>
            <p14:sldId id="271"/>
            <p14:sldId id="342"/>
            <p14:sldId id="274"/>
            <p14:sldId id="277"/>
            <p14:sldId id="278"/>
            <p14:sldId id="279"/>
            <p14:sldId id="329"/>
            <p14:sldId id="350"/>
            <p14:sldId id="318"/>
            <p14:sldId id="280"/>
            <p14:sldId id="317"/>
            <p14:sldId id="331"/>
            <p14:sldId id="351"/>
            <p14:sldId id="333"/>
            <p14:sldId id="344"/>
            <p14:sldId id="346"/>
            <p14:sldId id="34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62345" autoAdjust="0"/>
  </p:normalViewPr>
  <p:slideViewPr>
    <p:cSldViewPr snapToGrid="0">
      <p:cViewPr varScale="1">
        <p:scale>
          <a:sx n="44" d="100"/>
          <a:sy n="44" d="100"/>
        </p:scale>
        <p:origin x="-20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7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5.emf"/><Relationship Id="rId7" Type="http://schemas.openxmlformats.org/officeDocument/2006/relationships/image" Target="../media/image21.emf"/><Relationship Id="rId2" Type="http://schemas.openxmlformats.org/officeDocument/2006/relationships/image" Target="../media/image14.emf"/><Relationship Id="rId1" Type="http://schemas.openxmlformats.org/officeDocument/2006/relationships/image" Target="../media/image7.emf"/><Relationship Id="rId6" Type="http://schemas.openxmlformats.org/officeDocument/2006/relationships/image" Target="../media/image20.emf"/><Relationship Id="rId11" Type="http://schemas.openxmlformats.org/officeDocument/2006/relationships/image" Target="../media/image17.emf"/><Relationship Id="rId5" Type="http://schemas.openxmlformats.org/officeDocument/2006/relationships/image" Target="../media/image19.emf"/><Relationship Id="rId10" Type="http://schemas.openxmlformats.org/officeDocument/2006/relationships/image" Target="../media/image16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8246543-7161-44BC-82C7-75FE64CC03E2}" type="datetimeFigureOut">
              <a:rPr lang="es-ES" smtClean="0"/>
              <a:t>20/01/2015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E8807A0-D95A-4EA9-B293-98E0BE0B29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39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77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5A8E-0668-417A-8AA1-A280B7F3311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18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5A8E-0668-417A-8AA1-A280B7F33117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92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7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59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59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59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44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92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59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558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5A8E-0668-417A-8AA1-A280B7F33117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26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5A8E-0668-417A-8AA1-A280B7F3311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24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5A8E-0668-417A-8AA1-A280B7F3311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77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les.unican.es/vallejo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e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7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emf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3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1.emf"/><Relationship Id="rId25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emf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7.emf"/><Relationship Id="rId15" Type="http://schemas.openxmlformats.org/officeDocument/2006/relationships/image" Target="../media/image20.emf"/><Relationship Id="rId23" Type="http://schemas.openxmlformats.org/officeDocument/2006/relationships/image" Target="../media/image16.e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2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png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p/fogsi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p/fogsi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ersonales.unican.es/vallejoe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Low-cost deadlock avoidance in direct interconnection networks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18648" cy="251608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Enrique Vallejo</a:t>
            </a:r>
          </a:p>
          <a:p>
            <a:r>
              <a:rPr lang="es-ES" dirty="0">
                <a:solidFill>
                  <a:schemeClr val="tx1"/>
                </a:solidFill>
                <a:hlinkClick r:id="rId3"/>
              </a:rPr>
              <a:t>http://personales.unican.es/vallejoe</a:t>
            </a:r>
            <a:r>
              <a:rPr lang="es-ES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 err="1" smtClean="0">
                <a:solidFill>
                  <a:schemeClr val="tx1"/>
                </a:solidFill>
              </a:rPr>
              <a:t>Invited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talk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9th </a:t>
            </a:r>
            <a:r>
              <a:rPr lang="en-US" dirty="0">
                <a:solidFill>
                  <a:schemeClr val="tx1"/>
                </a:solidFill>
              </a:rPr>
              <a:t>International Workshop on </a:t>
            </a:r>
          </a:p>
          <a:p>
            <a:r>
              <a:rPr lang="en-US" dirty="0">
                <a:solidFill>
                  <a:schemeClr val="tx1"/>
                </a:solidFill>
              </a:rPr>
              <a:t>Interconnection Network Architecture:</a:t>
            </a:r>
          </a:p>
          <a:p>
            <a:r>
              <a:rPr lang="en-US" dirty="0">
                <a:solidFill>
                  <a:schemeClr val="tx1"/>
                </a:solidFill>
              </a:rPr>
              <a:t>On-Chip, Multi-Chip (INA-OCMC) 2015</a:t>
            </a: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4" name="Picture 16" descr="logom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51596" y="3635869"/>
            <a:ext cx="1486651" cy="14908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38430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71328" y="6221499"/>
            <a:ext cx="599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[3] </a:t>
            </a:r>
            <a:r>
              <a:rPr lang="en-US" sz="1600" dirty="0"/>
              <a:t>K. Gunther, “Prevention of deadlocks in packet-switched data </a:t>
            </a:r>
            <a:r>
              <a:rPr lang="en-US" sz="1600" dirty="0" smtClean="0"/>
              <a:t>transport systems</a:t>
            </a:r>
            <a:r>
              <a:rPr lang="en-US" sz="1600" dirty="0"/>
              <a:t>,” </a:t>
            </a:r>
            <a:r>
              <a:rPr lang="en-US" sz="1600" dirty="0" smtClean="0"/>
              <a:t>Trans. Communications </a:t>
            </a:r>
            <a:r>
              <a:rPr lang="en-US" sz="1600" dirty="0"/>
              <a:t>1981.</a:t>
            </a:r>
            <a:endParaRPr lang="en-US" sz="16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 Dragonfly </a:t>
            </a:r>
            <a:r>
              <a:rPr lang="en-US" dirty="0" err="1"/>
              <a:t>netorks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2.1 Topology and routing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9472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Minimal Routing</a:t>
            </a:r>
          </a:p>
          <a:p>
            <a:pPr lvl="1"/>
            <a:r>
              <a:rPr lang="en-US" dirty="0" smtClean="0"/>
              <a:t>Longest path: 3 hops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local</a:t>
            </a:r>
            <a:r>
              <a:rPr lang="en-US" dirty="0" smtClean="0"/>
              <a:t> –</a:t>
            </a:r>
            <a:r>
              <a:rPr lang="en-US" dirty="0" smtClean="0">
                <a:solidFill>
                  <a:srgbClr val="00B050"/>
                </a:solidFill>
              </a:rPr>
              <a:t> global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7030A0"/>
                </a:solidFill>
              </a:rPr>
              <a:t>local</a:t>
            </a:r>
          </a:p>
          <a:p>
            <a:pPr lvl="1"/>
            <a:r>
              <a:rPr lang="en-US" dirty="0" smtClean="0"/>
              <a:t>Deadlock avoidance:</a:t>
            </a:r>
          </a:p>
          <a:p>
            <a:pPr lvl="2"/>
            <a:r>
              <a:rPr lang="en-US" dirty="0" smtClean="0"/>
              <a:t>3 resource classes [3]: </a:t>
            </a:r>
          </a:p>
          <a:p>
            <a:pPr lvl="2">
              <a:buNone/>
            </a:pPr>
            <a:r>
              <a:rPr lang="en-US" dirty="0" smtClean="0">
                <a:solidFill>
                  <a:srgbClr val="7030A0"/>
                </a:solidFill>
              </a:rPr>
              <a:t>VC0 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B050"/>
                </a:solidFill>
              </a:rPr>
              <a:t>VC1 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7030A0"/>
                </a:solidFill>
              </a:rPr>
              <a:t>VC2</a:t>
            </a:r>
          </a:p>
          <a:p>
            <a:pPr lvl="2"/>
            <a:r>
              <a:rPr lang="en-US" dirty="0" smtClean="0"/>
              <a:t>2 VCs per local port </a:t>
            </a:r>
            <a:br>
              <a:rPr lang="en-US" dirty="0" smtClean="0"/>
            </a:br>
            <a:r>
              <a:rPr lang="en-US" dirty="0" smtClean="0"/>
              <a:t>+ 1 VC per global port</a:t>
            </a:r>
          </a:p>
          <a:p>
            <a:pPr lvl="1"/>
            <a:r>
              <a:rPr lang="en-US" dirty="0" smtClean="0"/>
              <a:t>Good performance under uniform traffic UN</a:t>
            </a:r>
          </a:p>
          <a:p>
            <a:pPr lvl="1"/>
            <a:r>
              <a:rPr lang="en-US" dirty="0" smtClean="0"/>
              <a:t>Saturation of the global link with adversarial traffic </a:t>
            </a:r>
            <a:r>
              <a:rPr lang="en-US" i="1" dirty="0" smtClean="0"/>
              <a:t>ADV+N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779838" y="1280567"/>
          <a:ext cx="4951412" cy="48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" name="Visio" r:id="rId4" imgW="4952056" imgH="4885177" progId="Visio.Drawing.11">
                  <p:embed/>
                </p:oleObj>
              </mc:Choice>
              <mc:Fallback>
                <p:oleObj name="Visio" r:id="rId4" imgW="4952056" imgH="48851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280567"/>
                        <a:ext cx="4951412" cy="48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308626" y="1916832"/>
          <a:ext cx="855662" cy="392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" name="Visio" r:id="rId6" imgW="855868" imgH="3922138" progId="Visio.Drawing.11">
                  <p:embed/>
                </p:oleObj>
              </mc:Choice>
              <mc:Fallback>
                <p:oleObj name="Visio" r:id="rId6" imgW="855868" imgH="39221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626" y="1916832"/>
                        <a:ext cx="855662" cy="392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724128" y="5571901"/>
          <a:ext cx="75565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" name="Visio" r:id="rId8" imgW="754987" imgH="232923" progId="Visio.Drawing.11">
                  <p:embed/>
                </p:oleObj>
              </mc:Choice>
              <mc:Fallback>
                <p:oleObj name="Visio" r:id="rId8" imgW="754987" imgH="2329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571901"/>
                        <a:ext cx="75565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6372200" y="1678261"/>
          <a:ext cx="7191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" name="Visio" r:id="rId10" imgW="719652" imgH="382081" progId="Visio.Drawing.11">
                  <p:embed/>
                </p:oleObj>
              </mc:Choice>
              <mc:Fallback>
                <p:oleObj name="Visio" r:id="rId10" imgW="719652" imgH="3820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678261"/>
                        <a:ext cx="71913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4822825" y="5949950"/>
          <a:ext cx="11176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" name="Visio" r:id="rId12" imgW="1118050" imgH="753353" progId="Visio.Drawing.11">
                  <p:embed/>
                </p:oleObj>
              </mc:Choice>
              <mc:Fallback>
                <p:oleObj name="Visio" r:id="rId12" imgW="1118050" imgH="7533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5949950"/>
                        <a:ext cx="11176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6262712" y="836712"/>
          <a:ext cx="1117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" name="Visio" r:id="rId14" imgW="1118050" imgH="645268" progId="Visio.Drawing.11">
                  <p:embed/>
                </p:oleObj>
              </mc:Choice>
              <mc:Fallback>
                <p:oleObj name="Visio" r:id="rId14" imgW="1118050" imgH="6452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712" y="836712"/>
                        <a:ext cx="1117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Rectángulo"/>
          <p:cNvSpPr/>
          <p:nvPr/>
        </p:nvSpPr>
        <p:spPr>
          <a:xfrm>
            <a:off x="6084168" y="6237312"/>
            <a:ext cx="86409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6084168" y="623731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Source</a:t>
            </a:r>
            <a:r>
              <a:rPr lang="es-ES" sz="1200" dirty="0" smtClean="0"/>
              <a:t> </a:t>
            </a:r>
            <a:r>
              <a:rPr lang="es-ES" sz="1200" dirty="0" err="1" smtClean="0"/>
              <a:t>group</a:t>
            </a:r>
            <a:r>
              <a:rPr lang="es-ES" sz="1200" dirty="0" smtClean="0"/>
              <a:t> </a:t>
            </a:r>
            <a:r>
              <a:rPr lang="es-ES" sz="1200" i="1" dirty="0" smtClean="0"/>
              <a:t>i</a:t>
            </a:r>
            <a:endParaRPr lang="es-ES" sz="1200" dirty="0"/>
          </a:p>
        </p:txBody>
      </p:sp>
      <p:sp>
        <p:nvSpPr>
          <p:cNvPr id="13" name="12 Rectángulo"/>
          <p:cNvSpPr/>
          <p:nvPr/>
        </p:nvSpPr>
        <p:spPr>
          <a:xfrm>
            <a:off x="7380312" y="1196752"/>
            <a:ext cx="1080120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7380312" y="119675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Destination</a:t>
            </a:r>
            <a:r>
              <a:rPr lang="es-ES" sz="1200" dirty="0" smtClean="0"/>
              <a:t> </a:t>
            </a:r>
            <a:r>
              <a:rPr lang="es-ES" sz="1200" dirty="0" err="1" smtClean="0"/>
              <a:t>group</a:t>
            </a:r>
            <a:r>
              <a:rPr lang="es-ES" sz="1200" dirty="0" smtClean="0"/>
              <a:t> </a:t>
            </a:r>
            <a:r>
              <a:rPr lang="es-ES" sz="1200" i="1" dirty="0" err="1" smtClean="0"/>
              <a:t>i+N</a:t>
            </a:r>
            <a:endParaRPr lang="es-ES" sz="1200" dirty="0"/>
          </a:p>
        </p:txBody>
      </p:sp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6414988" y="1939702"/>
          <a:ext cx="720725" cy="386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" name="Visio" r:id="rId16" imgW="720461" imgH="3864853" progId="Visio.Drawing.11">
                  <p:embed/>
                </p:oleObj>
              </mc:Choice>
              <mc:Fallback>
                <p:oleObj name="Visio" r:id="rId16" imgW="720461" imgH="38648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988" y="1939702"/>
                        <a:ext cx="720725" cy="386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5146575" y="3284314"/>
          <a:ext cx="13890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" name="Visio" r:id="rId18" imgW="1389133" imgH="525023" progId="Visio.Drawing.11">
                  <p:embed/>
                </p:oleObj>
              </mc:Choice>
              <mc:Fallback>
                <p:oleObj name="Visio" r:id="rId18" imgW="1389133" imgH="5250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575" y="3284314"/>
                        <a:ext cx="13890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4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 Dragonfly </a:t>
            </a:r>
            <a:r>
              <a:rPr lang="en-US" dirty="0" smtClean="0"/>
              <a:t>networks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2.1 Topology and routing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79584"/>
            <a:ext cx="3394720" cy="41536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Valiant Routing [10, 14]</a:t>
            </a:r>
          </a:p>
          <a:p>
            <a:pPr lvl="1"/>
            <a:r>
              <a:rPr lang="en-US" dirty="0" smtClean="0"/>
              <a:t>Also “global misrouting”</a:t>
            </a:r>
          </a:p>
          <a:p>
            <a:pPr lvl="1"/>
            <a:r>
              <a:rPr lang="en-US" dirty="0" smtClean="0"/>
              <a:t>Selects a </a:t>
            </a:r>
            <a:r>
              <a:rPr lang="en-US" dirty="0" err="1" smtClean="0"/>
              <a:t>andom</a:t>
            </a:r>
            <a:r>
              <a:rPr lang="en-US" dirty="0" smtClean="0"/>
              <a:t> intermediate group</a:t>
            </a:r>
          </a:p>
          <a:p>
            <a:pPr lvl="1"/>
            <a:r>
              <a:rPr lang="en-US" dirty="0" smtClean="0"/>
              <a:t>Balances use of links</a:t>
            </a:r>
          </a:p>
          <a:p>
            <a:pPr lvl="1"/>
            <a:r>
              <a:rPr lang="en-US" dirty="0" smtClean="0"/>
              <a:t>Doubles latency</a:t>
            </a:r>
          </a:p>
          <a:p>
            <a:pPr lvl="1"/>
            <a:r>
              <a:rPr lang="en-US" dirty="0" smtClean="0"/>
              <a:t>Halves max. throughput under Uniform traffic</a:t>
            </a:r>
          </a:p>
          <a:p>
            <a:pPr lvl="1"/>
            <a:r>
              <a:rPr lang="en-US" dirty="0" smtClean="0"/>
              <a:t>Longest path 5 hops: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local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00B050"/>
                </a:solidFill>
              </a:rPr>
              <a:t>global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7030A0"/>
                </a:solidFill>
              </a:rPr>
              <a:t>local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00B050"/>
                </a:solidFill>
              </a:rPr>
              <a:t>global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7030A0"/>
                </a:solidFill>
              </a:rPr>
              <a:t>local</a:t>
            </a:r>
          </a:p>
          <a:p>
            <a:pPr lvl="1"/>
            <a:r>
              <a:rPr lang="en-US" dirty="0" smtClean="0"/>
              <a:t>Deadlock avoidance: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3 VCs </a:t>
            </a:r>
            <a:r>
              <a:rPr lang="en-US" dirty="0" smtClean="0"/>
              <a:t>per local port + </a:t>
            </a:r>
            <a:r>
              <a:rPr lang="en-US" dirty="0" smtClean="0">
                <a:solidFill>
                  <a:srgbClr val="00B050"/>
                </a:solidFill>
              </a:rPr>
              <a:t>2 VCs </a:t>
            </a:r>
            <a:r>
              <a:rPr lang="en-US" dirty="0" smtClean="0"/>
              <a:t>per global port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779912" y="1268760"/>
          <a:ext cx="4951412" cy="48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" name="Visio" r:id="rId4" imgW="4952056" imgH="4885177" progId="Visio.Drawing.11">
                  <p:embed/>
                </p:oleObj>
              </mc:Choice>
              <mc:Fallback>
                <p:oleObj name="Visio" r:id="rId4" imgW="4952056" imgH="48851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268760"/>
                        <a:ext cx="4951412" cy="48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822552" y="5949280"/>
          <a:ext cx="11176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" name="Visio" r:id="rId6" imgW="1118050" imgH="753353" progId="Visio.Drawing.11">
                  <p:embed/>
                </p:oleObj>
              </mc:Choice>
              <mc:Fallback>
                <p:oleObj name="Visio" r:id="rId6" imgW="1118050" imgH="7533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552" y="5949280"/>
                        <a:ext cx="11176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262688" y="836613"/>
          <a:ext cx="1117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" name="Visio" r:id="rId8" imgW="1118050" imgH="645268" progId="Visio.Drawing.11">
                  <p:embed/>
                </p:oleObj>
              </mc:Choice>
              <mc:Fallback>
                <p:oleObj name="Visio" r:id="rId8" imgW="1118050" imgH="6452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836613"/>
                        <a:ext cx="1117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652120" y="5517232"/>
          <a:ext cx="1130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" name="Visio" r:id="rId10" imgW="1129648" imgH="215360" progId="Visio.Drawing.11">
                  <p:embed/>
                </p:oleObj>
              </mc:Choice>
              <mc:Fallback>
                <p:oleObj name="Visio" r:id="rId10" imgW="1129648" imgH="21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517232"/>
                        <a:ext cx="1130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6732240" y="4581128"/>
          <a:ext cx="13843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" name="Visio" r:id="rId12" imgW="1385087" imgH="1178128" progId="Visio.Drawing.11">
                  <p:embed/>
                </p:oleObj>
              </mc:Choice>
              <mc:Fallback>
                <p:oleObj name="Visio" r:id="rId12" imgW="1385087" imgH="11781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581128"/>
                        <a:ext cx="138430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983041" y="3538711"/>
          <a:ext cx="3333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" name="Visio" r:id="rId14" imgW="332852" imgH="1114357" progId="Visio.Drawing.11">
                  <p:embed/>
                </p:oleObj>
              </mc:Choice>
              <mc:Fallback>
                <p:oleObj name="Visio" r:id="rId14" imgW="332852" imgH="1114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041" y="3538711"/>
                        <a:ext cx="33337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7380312" y="2017266"/>
          <a:ext cx="936625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" name="Visio" r:id="rId16" imgW="935979" imgH="1555074" progId="Visio.Drawing.11">
                  <p:embed/>
                </p:oleObj>
              </mc:Choice>
              <mc:Fallback>
                <p:oleObj name="Visio" r:id="rId16" imgW="935979" imgH="15550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2017266"/>
                        <a:ext cx="936625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6326783" y="1628800"/>
          <a:ext cx="11255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" name="Visio" r:id="rId18" imgW="1125872" imgH="564474" progId="Visio.Drawing.11">
                  <p:embed/>
                </p:oleObj>
              </mc:Choice>
              <mc:Fallback>
                <p:oleObj name="Visio" r:id="rId18" imgW="1125872" imgH="5644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783" y="1628800"/>
                        <a:ext cx="11255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6516216" y="3501008"/>
          <a:ext cx="16906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" name="Visio" r:id="rId20" imgW="1691235" imgH="636351" progId="Visio.Drawing.11">
                  <p:embed/>
                </p:oleObj>
              </mc:Choice>
              <mc:Fallback>
                <p:oleObj name="Visio" r:id="rId20" imgW="1691235" imgH="6363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501008"/>
                        <a:ext cx="1690687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457200" y="5584557"/>
            <a:ext cx="4320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[10] Kim, Dally, Scott, </a:t>
            </a:r>
            <a:r>
              <a:rPr lang="en-US" sz="1400" dirty="0" err="1"/>
              <a:t>Abts</a:t>
            </a:r>
            <a:r>
              <a:rPr lang="en-US" sz="1400" dirty="0"/>
              <a:t>. </a:t>
            </a:r>
            <a:r>
              <a:rPr lang="en-US" sz="1400" i="1" dirty="0"/>
              <a:t>Technology-Driven, Highly-Scalable Dragonfly Topology</a:t>
            </a:r>
            <a:r>
              <a:rPr lang="en-US" sz="1400" dirty="0"/>
              <a:t>. ISCA '08</a:t>
            </a:r>
          </a:p>
          <a:p>
            <a:r>
              <a:rPr lang="en-US" sz="1400" dirty="0" smtClean="0"/>
              <a:t>[14] L. Valiant, “A scheme for fast parallel communication," SIAM journal on com-</a:t>
            </a:r>
          </a:p>
          <a:p>
            <a:r>
              <a:rPr lang="nl-NL" sz="1400" dirty="0" smtClean="0"/>
              <a:t>puting, vol. 11, p. 350, 1982.</a:t>
            </a:r>
            <a:endParaRPr lang="en-US" sz="1400" dirty="0" smtClean="0"/>
          </a:p>
        </p:txBody>
      </p:sp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6373044" y="1916832"/>
          <a:ext cx="720725" cy="386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" name="Visio" r:id="rId22" imgW="720461" imgH="3864853" progId="Visio.Drawing.11">
                  <p:embed/>
                </p:oleObj>
              </mc:Choice>
              <mc:Fallback>
                <p:oleObj name="Visio" r:id="rId22" imgW="720461" imgH="38648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044" y="1916832"/>
                        <a:ext cx="720725" cy="386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5076056" y="3261444"/>
          <a:ext cx="13890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" name="Visio" r:id="rId24" imgW="1389133" imgH="525023" progId="Visio.Drawing.11">
                  <p:embed/>
                </p:oleObj>
              </mc:Choice>
              <mc:Fallback>
                <p:oleObj name="Visio" r:id="rId24" imgW="1389133" imgH="5250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261444"/>
                        <a:ext cx="13890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48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 Dragonfly </a:t>
            </a:r>
            <a:r>
              <a:rPr lang="en-US" dirty="0" smtClean="0"/>
              <a:t>networks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2.1 Topology and routing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90864" cy="449309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Adaptive Routing</a:t>
            </a:r>
          </a:p>
          <a:p>
            <a:pPr lvl="1"/>
            <a:r>
              <a:rPr lang="en-US" b="1" dirty="0"/>
              <a:t>Dynamically chooses between minimal and non-minimal routing. </a:t>
            </a:r>
          </a:p>
          <a:p>
            <a:pPr lvl="1"/>
            <a:r>
              <a:rPr lang="en-US" dirty="0" smtClean="0"/>
              <a:t>Relies on the information about the state of the network</a:t>
            </a:r>
          </a:p>
          <a:p>
            <a:pPr lvl="1"/>
            <a:r>
              <a:rPr lang="en-US" dirty="0" smtClean="0"/>
              <a:t>Source routing </a:t>
            </a:r>
            <a:r>
              <a:rPr lang="en-US" dirty="0" smtClean="0">
                <a:sym typeface="Wingdings" pitchFamily="2" charset="2"/>
              </a:rPr>
              <a:t> Congested global queues can be in other routers</a:t>
            </a:r>
            <a:endParaRPr lang="en-US" dirty="0" smtClean="0"/>
          </a:p>
          <a:p>
            <a:r>
              <a:rPr lang="en-US" b="1" dirty="0" smtClean="0"/>
              <a:t>Piggybacking Routing </a:t>
            </a:r>
            <a:r>
              <a:rPr lang="en-US" dirty="0" smtClean="0"/>
              <a:t>(PB) [15]</a:t>
            </a:r>
          </a:p>
          <a:p>
            <a:pPr lvl="1"/>
            <a:r>
              <a:rPr lang="en-US" dirty="0" smtClean="0"/>
              <a:t>Each router flags if a global queue is congested</a:t>
            </a:r>
          </a:p>
          <a:p>
            <a:pPr lvl="1"/>
            <a:r>
              <a:rPr lang="en-US" dirty="0" smtClean="0"/>
              <a:t>Broadcast information about queues</a:t>
            </a:r>
          </a:p>
          <a:p>
            <a:pPr lvl="2"/>
            <a:r>
              <a:rPr lang="en-US" dirty="0" smtClean="0"/>
              <a:t>Remote information</a:t>
            </a:r>
          </a:p>
          <a:p>
            <a:pPr lvl="1"/>
            <a:r>
              <a:rPr lang="en-US" dirty="0" smtClean="0"/>
              <a:t>Chooses between minimal and Valiant</a:t>
            </a:r>
          </a:p>
          <a:p>
            <a:pPr lvl="1"/>
            <a:r>
              <a:rPr lang="en-US" dirty="0" smtClean="0"/>
              <a:t>Source routing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57565" y="6223098"/>
            <a:ext cx="798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[15] Jiang, Kim, Dally. </a:t>
            </a:r>
            <a:r>
              <a:rPr lang="en-US" sz="1400" i="1" dirty="0" smtClean="0"/>
              <a:t>Indirect adaptive routing on large scale interconnection networks. ISCA '09.</a:t>
            </a:r>
            <a:br>
              <a:rPr lang="en-US" sz="1400" i="1" dirty="0" smtClean="0"/>
            </a:br>
            <a:r>
              <a:rPr lang="en-US" sz="1400" i="1" dirty="0" smtClean="0"/>
              <a:t>Figure taken from the presentation</a:t>
            </a:r>
          </a:p>
        </p:txBody>
      </p:sp>
      <p:sp>
        <p:nvSpPr>
          <p:cNvPr id="6" name="AutoShape 5"/>
          <p:cNvSpPr>
            <a:spLocks noChangeAspect="1" noChangeArrowheads="1" noTextEdit="1"/>
          </p:cNvSpPr>
          <p:nvPr/>
        </p:nvSpPr>
        <p:spPr bwMode="auto">
          <a:xfrm>
            <a:off x="4979789" y="1567333"/>
            <a:ext cx="39798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148064" y="3343746"/>
            <a:ext cx="3792538" cy="2730500"/>
          </a:xfrm>
          <a:custGeom>
            <a:avLst/>
            <a:gdLst>
              <a:gd name="T0" fmla="*/ 4907 w 5210"/>
              <a:gd name="T1" fmla="*/ 3750 h 3750"/>
              <a:gd name="T2" fmla="*/ 5210 w 5210"/>
              <a:gd name="T3" fmla="*/ 3447 h 3750"/>
              <a:gd name="T4" fmla="*/ 5210 w 5210"/>
              <a:gd name="T5" fmla="*/ 3447 h 3750"/>
              <a:gd name="T6" fmla="*/ 5210 w 5210"/>
              <a:gd name="T7" fmla="*/ 303 h 3750"/>
              <a:gd name="T8" fmla="*/ 4907 w 5210"/>
              <a:gd name="T9" fmla="*/ 0 h 3750"/>
              <a:gd name="T10" fmla="*/ 302 w 5210"/>
              <a:gd name="T11" fmla="*/ 0 h 3750"/>
              <a:gd name="T12" fmla="*/ 0 w 5210"/>
              <a:gd name="T13" fmla="*/ 303 h 3750"/>
              <a:gd name="T14" fmla="*/ 0 w 5210"/>
              <a:gd name="T15" fmla="*/ 303 h 3750"/>
              <a:gd name="T16" fmla="*/ 0 w 5210"/>
              <a:gd name="T17" fmla="*/ 3447 h 3750"/>
              <a:gd name="T18" fmla="*/ 302 w 5210"/>
              <a:gd name="T19" fmla="*/ 3750 h 3750"/>
              <a:gd name="T20" fmla="*/ 302 w 5210"/>
              <a:gd name="T21" fmla="*/ 3750 h 3750"/>
              <a:gd name="T22" fmla="*/ 4907 w 5210"/>
              <a:gd name="T23" fmla="*/ 3750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210" h="3750">
                <a:moveTo>
                  <a:pt x="4907" y="3750"/>
                </a:moveTo>
                <a:cubicBezTo>
                  <a:pt x="5074" y="3750"/>
                  <a:pt x="5210" y="3614"/>
                  <a:pt x="5210" y="3447"/>
                </a:cubicBezTo>
                <a:lnTo>
                  <a:pt x="5210" y="3447"/>
                </a:lnTo>
                <a:lnTo>
                  <a:pt x="5210" y="303"/>
                </a:lnTo>
                <a:cubicBezTo>
                  <a:pt x="5210" y="136"/>
                  <a:pt x="5074" y="0"/>
                  <a:pt x="4907" y="0"/>
                </a:cubicBezTo>
                <a:lnTo>
                  <a:pt x="302" y="0"/>
                </a:lnTo>
                <a:cubicBezTo>
                  <a:pt x="135" y="0"/>
                  <a:pt x="0" y="136"/>
                  <a:pt x="0" y="303"/>
                </a:cubicBezTo>
                <a:lnTo>
                  <a:pt x="0" y="303"/>
                </a:lnTo>
                <a:lnTo>
                  <a:pt x="0" y="3447"/>
                </a:lnTo>
                <a:cubicBezTo>
                  <a:pt x="0" y="3614"/>
                  <a:pt x="135" y="3750"/>
                  <a:pt x="302" y="3750"/>
                </a:cubicBezTo>
                <a:lnTo>
                  <a:pt x="302" y="3750"/>
                </a:lnTo>
                <a:lnTo>
                  <a:pt x="4907" y="375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148064" y="3343746"/>
            <a:ext cx="3792538" cy="2730500"/>
          </a:xfrm>
          <a:custGeom>
            <a:avLst/>
            <a:gdLst>
              <a:gd name="T0" fmla="*/ 4907 w 5210"/>
              <a:gd name="T1" fmla="*/ 3750 h 3750"/>
              <a:gd name="T2" fmla="*/ 5210 w 5210"/>
              <a:gd name="T3" fmla="*/ 3447 h 3750"/>
              <a:gd name="T4" fmla="*/ 5210 w 5210"/>
              <a:gd name="T5" fmla="*/ 3447 h 3750"/>
              <a:gd name="T6" fmla="*/ 5210 w 5210"/>
              <a:gd name="T7" fmla="*/ 303 h 3750"/>
              <a:gd name="T8" fmla="*/ 4907 w 5210"/>
              <a:gd name="T9" fmla="*/ 0 h 3750"/>
              <a:gd name="T10" fmla="*/ 302 w 5210"/>
              <a:gd name="T11" fmla="*/ 0 h 3750"/>
              <a:gd name="T12" fmla="*/ 0 w 5210"/>
              <a:gd name="T13" fmla="*/ 303 h 3750"/>
              <a:gd name="T14" fmla="*/ 0 w 5210"/>
              <a:gd name="T15" fmla="*/ 303 h 3750"/>
              <a:gd name="T16" fmla="*/ 0 w 5210"/>
              <a:gd name="T17" fmla="*/ 3447 h 3750"/>
              <a:gd name="T18" fmla="*/ 302 w 5210"/>
              <a:gd name="T19" fmla="*/ 3750 h 3750"/>
              <a:gd name="T20" fmla="*/ 302 w 5210"/>
              <a:gd name="T21" fmla="*/ 3750 h 3750"/>
              <a:gd name="T22" fmla="*/ 4907 w 5210"/>
              <a:gd name="T23" fmla="*/ 3750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210" h="3750">
                <a:moveTo>
                  <a:pt x="4907" y="3750"/>
                </a:moveTo>
                <a:cubicBezTo>
                  <a:pt x="5074" y="3750"/>
                  <a:pt x="5210" y="3614"/>
                  <a:pt x="5210" y="3447"/>
                </a:cubicBezTo>
                <a:lnTo>
                  <a:pt x="5210" y="3447"/>
                </a:lnTo>
                <a:lnTo>
                  <a:pt x="5210" y="303"/>
                </a:lnTo>
                <a:cubicBezTo>
                  <a:pt x="5210" y="136"/>
                  <a:pt x="5074" y="0"/>
                  <a:pt x="4907" y="0"/>
                </a:cubicBezTo>
                <a:lnTo>
                  <a:pt x="302" y="0"/>
                </a:lnTo>
                <a:cubicBezTo>
                  <a:pt x="135" y="0"/>
                  <a:pt x="0" y="136"/>
                  <a:pt x="0" y="303"/>
                </a:cubicBezTo>
                <a:lnTo>
                  <a:pt x="0" y="303"/>
                </a:lnTo>
                <a:lnTo>
                  <a:pt x="0" y="3447"/>
                </a:lnTo>
                <a:cubicBezTo>
                  <a:pt x="0" y="3614"/>
                  <a:pt x="135" y="3750"/>
                  <a:pt x="302" y="3750"/>
                </a:cubicBezTo>
                <a:lnTo>
                  <a:pt x="302" y="3750"/>
                </a:lnTo>
                <a:lnTo>
                  <a:pt x="4907" y="375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278364" y="5002683"/>
            <a:ext cx="1477963" cy="95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278364" y="5002683"/>
            <a:ext cx="1477963" cy="9556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668889" y="5213821"/>
            <a:ext cx="685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Source</a:t>
            </a:r>
            <a:endParaRPr lang="en-US" b="1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91114" y="5482108"/>
            <a:ext cx="6492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Router</a:t>
            </a:r>
            <a:endParaRPr lang="en-US" b="1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305227" y="3516783"/>
            <a:ext cx="1273175" cy="957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305227" y="3516783"/>
            <a:ext cx="1273175" cy="957263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448352" y="3534246"/>
            <a:ext cx="1274762" cy="95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448352" y="3534246"/>
            <a:ext cx="1274762" cy="9556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941814" y="2445221"/>
            <a:ext cx="0" cy="1071562"/>
          </a:xfrm>
          <a:prstGeom prst="line">
            <a:avLst/>
          </a:prstGeom>
          <a:noFill/>
          <a:ln w="38100" cap="rnd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8086527" y="2445221"/>
            <a:ext cx="0" cy="1089025"/>
          </a:xfrm>
          <a:prstGeom prst="line">
            <a:avLst/>
          </a:prstGeom>
          <a:noFill/>
          <a:ln w="38100" cap="rnd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859264" y="1586383"/>
            <a:ext cx="165100" cy="5953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859264" y="1586383"/>
            <a:ext cx="165100" cy="595313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5859264" y="1586383"/>
            <a:ext cx="0" cy="79216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024364" y="1586383"/>
            <a:ext cx="0" cy="79216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5859264" y="1653058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859264" y="1718146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859264" y="1784821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5859264" y="1849908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859264" y="1916583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5859264" y="1983258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5859264" y="2048346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5859264" y="2115021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8003977" y="1586383"/>
            <a:ext cx="163512" cy="19843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8003977" y="1586383"/>
            <a:ext cx="163512" cy="198438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8003977" y="1586383"/>
            <a:ext cx="0" cy="79216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8167489" y="1586383"/>
            <a:ext cx="0" cy="79216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8003977" y="1653058"/>
            <a:ext cx="163512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8003977" y="1718146"/>
            <a:ext cx="163512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37" name="Group 66"/>
          <p:cNvGrpSpPr>
            <a:grpSpLocks/>
          </p:cNvGrpSpPr>
          <p:nvPr/>
        </p:nvGrpSpPr>
        <p:grpSpPr bwMode="auto">
          <a:xfrm>
            <a:off x="7756327" y="1902296"/>
            <a:ext cx="785812" cy="3578225"/>
            <a:chOff x="4695" y="1219"/>
            <a:chExt cx="495" cy="2254"/>
          </a:xfrm>
        </p:grpSpPr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695" y="1371"/>
              <a:ext cx="440" cy="2102"/>
            </a:xfrm>
            <a:custGeom>
              <a:avLst/>
              <a:gdLst>
                <a:gd name="T0" fmla="*/ 0 w 440"/>
                <a:gd name="T1" fmla="*/ 2102 h 2102"/>
                <a:gd name="T2" fmla="*/ 440 w 440"/>
                <a:gd name="T3" fmla="*/ 0 h 2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0" h="2102">
                  <a:moveTo>
                    <a:pt x="0" y="2102"/>
                  </a:moveTo>
                  <a:cubicBezTo>
                    <a:pt x="232" y="2102"/>
                    <a:pt x="424" y="1183"/>
                    <a:pt x="440" y="0"/>
                  </a:cubicBezTo>
                </a:path>
              </a:pathLst>
            </a:custGeom>
            <a:noFill/>
            <a:ln w="492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080" y="1219"/>
              <a:ext cx="110" cy="166"/>
            </a:xfrm>
            <a:custGeom>
              <a:avLst/>
              <a:gdLst>
                <a:gd name="T0" fmla="*/ 0 w 110"/>
                <a:gd name="T1" fmla="*/ 165 h 166"/>
                <a:gd name="T2" fmla="*/ 56 w 110"/>
                <a:gd name="T3" fmla="*/ 0 h 166"/>
                <a:gd name="T4" fmla="*/ 110 w 110"/>
                <a:gd name="T5" fmla="*/ 166 h 166"/>
                <a:gd name="T6" fmla="*/ 0 w 110"/>
                <a:gd name="T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66">
                  <a:moveTo>
                    <a:pt x="0" y="165"/>
                  </a:moveTo>
                  <a:lnTo>
                    <a:pt x="56" y="0"/>
                  </a:lnTo>
                  <a:lnTo>
                    <a:pt x="110" y="166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0" name="Freeform 39"/>
          <p:cNvSpPr>
            <a:spLocks/>
          </p:cNvSpPr>
          <p:nvPr/>
        </p:nvSpPr>
        <p:spPr bwMode="auto">
          <a:xfrm>
            <a:off x="4998839" y="3531071"/>
            <a:ext cx="1897063" cy="441325"/>
          </a:xfrm>
          <a:custGeom>
            <a:avLst/>
            <a:gdLst>
              <a:gd name="T0" fmla="*/ 436 w 1195"/>
              <a:gd name="T1" fmla="*/ 64 h 278"/>
              <a:gd name="T2" fmla="*/ 119 w 1195"/>
              <a:gd name="T3" fmla="*/ 55 h 278"/>
              <a:gd name="T4" fmla="*/ 225 w 1195"/>
              <a:gd name="T5" fmla="*/ 126 h 278"/>
              <a:gd name="T6" fmla="*/ 0 w 1195"/>
              <a:gd name="T7" fmla="*/ 179 h 278"/>
              <a:gd name="T8" fmla="*/ 299 w 1195"/>
              <a:gd name="T9" fmla="*/ 203 h 278"/>
              <a:gd name="T10" fmla="*/ 332 w 1195"/>
              <a:gd name="T11" fmla="*/ 278 h 278"/>
              <a:gd name="T12" fmla="*/ 598 w 1195"/>
              <a:gd name="T13" fmla="*/ 237 h 278"/>
              <a:gd name="T14" fmla="*/ 863 w 1195"/>
              <a:gd name="T15" fmla="*/ 278 h 278"/>
              <a:gd name="T16" fmla="*/ 896 w 1195"/>
              <a:gd name="T17" fmla="*/ 203 h 278"/>
              <a:gd name="T18" fmla="*/ 1195 w 1195"/>
              <a:gd name="T19" fmla="*/ 179 h 278"/>
              <a:gd name="T20" fmla="*/ 970 w 1195"/>
              <a:gd name="T21" fmla="*/ 126 h 278"/>
              <a:gd name="T22" fmla="*/ 1077 w 1195"/>
              <a:gd name="T23" fmla="*/ 55 h 278"/>
              <a:gd name="T24" fmla="*/ 763 w 1195"/>
              <a:gd name="T25" fmla="*/ 64 h 278"/>
              <a:gd name="T26" fmla="*/ 598 w 1195"/>
              <a:gd name="T27" fmla="*/ 0 h 278"/>
              <a:gd name="T28" fmla="*/ 436 w 1195"/>
              <a:gd name="T29" fmla="*/ 64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5" h="278">
                <a:moveTo>
                  <a:pt x="436" y="64"/>
                </a:moveTo>
                <a:lnTo>
                  <a:pt x="119" y="55"/>
                </a:lnTo>
                <a:lnTo>
                  <a:pt x="225" y="126"/>
                </a:lnTo>
                <a:lnTo>
                  <a:pt x="0" y="179"/>
                </a:lnTo>
                <a:lnTo>
                  <a:pt x="299" y="203"/>
                </a:lnTo>
                <a:lnTo>
                  <a:pt x="332" y="278"/>
                </a:lnTo>
                <a:lnTo>
                  <a:pt x="598" y="237"/>
                </a:lnTo>
                <a:lnTo>
                  <a:pt x="863" y="278"/>
                </a:lnTo>
                <a:lnTo>
                  <a:pt x="896" y="203"/>
                </a:lnTo>
                <a:lnTo>
                  <a:pt x="1195" y="179"/>
                </a:lnTo>
                <a:lnTo>
                  <a:pt x="970" y="126"/>
                </a:lnTo>
                <a:lnTo>
                  <a:pt x="1077" y="55"/>
                </a:lnTo>
                <a:lnTo>
                  <a:pt x="763" y="64"/>
                </a:lnTo>
                <a:lnTo>
                  <a:pt x="598" y="0"/>
                </a:lnTo>
                <a:lnTo>
                  <a:pt x="436" y="64"/>
                </a:lnTo>
                <a:close/>
              </a:path>
            </a:pathLst>
          </a:cu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4998839" y="3531071"/>
            <a:ext cx="1897063" cy="441325"/>
          </a:xfrm>
          <a:custGeom>
            <a:avLst/>
            <a:gdLst>
              <a:gd name="T0" fmla="*/ 436 w 1195"/>
              <a:gd name="T1" fmla="*/ 64 h 278"/>
              <a:gd name="T2" fmla="*/ 119 w 1195"/>
              <a:gd name="T3" fmla="*/ 55 h 278"/>
              <a:gd name="T4" fmla="*/ 225 w 1195"/>
              <a:gd name="T5" fmla="*/ 126 h 278"/>
              <a:gd name="T6" fmla="*/ 0 w 1195"/>
              <a:gd name="T7" fmla="*/ 179 h 278"/>
              <a:gd name="T8" fmla="*/ 299 w 1195"/>
              <a:gd name="T9" fmla="*/ 203 h 278"/>
              <a:gd name="T10" fmla="*/ 332 w 1195"/>
              <a:gd name="T11" fmla="*/ 278 h 278"/>
              <a:gd name="T12" fmla="*/ 598 w 1195"/>
              <a:gd name="T13" fmla="*/ 237 h 278"/>
              <a:gd name="T14" fmla="*/ 863 w 1195"/>
              <a:gd name="T15" fmla="*/ 278 h 278"/>
              <a:gd name="T16" fmla="*/ 896 w 1195"/>
              <a:gd name="T17" fmla="*/ 203 h 278"/>
              <a:gd name="T18" fmla="*/ 1195 w 1195"/>
              <a:gd name="T19" fmla="*/ 179 h 278"/>
              <a:gd name="T20" fmla="*/ 970 w 1195"/>
              <a:gd name="T21" fmla="*/ 126 h 278"/>
              <a:gd name="T22" fmla="*/ 1077 w 1195"/>
              <a:gd name="T23" fmla="*/ 55 h 278"/>
              <a:gd name="T24" fmla="*/ 763 w 1195"/>
              <a:gd name="T25" fmla="*/ 64 h 278"/>
              <a:gd name="T26" fmla="*/ 598 w 1195"/>
              <a:gd name="T27" fmla="*/ 0 h 278"/>
              <a:gd name="T28" fmla="*/ 436 w 1195"/>
              <a:gd name="T29" fmla="*/ 64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5" h="278">
                <a:moveTo>
                  <a:pt x="436" y="64"/>
                </a:moveTo>
                <a:lnTo>
                  <a:pt x="119" y="55"/>
                </a:lnTo>
                <a:lnTo>
                  <a:pt x="225" y="126"/>
                </a:lnTo>
                <a:lnTo>
                  <a:pt x="0" y="179"/>
                </a:lnTo>
                <a:lnTo>
                  <a:pt x="299" y="203"/>
                </a:lnTo>
                <a:lnTo>
                  <a:pt x="332" y="278"/>
                </a:lnTo>
                <a:lnTo>
                  <a:pt x="598" y="237"/>
                </a:lnTo>
                <a:lnTo>
                  <a:pt x="863" y="278"/>
                </a:lnTo>
                <a:lnTo>
                  <a:pt x="896" y="203"/>
                </a:lnTo>
                <a:lnTo>
                  <a:pt x="1195" y="179"/>
                </a:lnTo>
                <a:lnTo>
                  <a:pt x="970" y="126"/>
                </a:lnTo>
                <a:lnTo>
                  <a:pt x="1077" y="55"/>
                </a:lnTo>
                <a:lnTo>
                  <a:pt x="763" y="64"/>
                </a:lnTo>
                <a:lnTo>
                  <a:pt x="598" y="0"/>
                </a:lnTo>
                <a:lnTo>
                  <a:pt x="436" y="64"/>
                </a:lnTo>
                <a:close/>
              </a:path>
            </a:pathLst>
          </a:custGeom>
          <a:solidFill>
            <a:srgbClr val="FF3300"/>
          </a:solidFill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398889" y="3618383"/>
            <a:ext cx="10953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Congestion</a:t>
            </a:r>
            <a:endParaRPr lang="en-US" b="1" dirty="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859264" y="4148608"/>
            <a:ext cx="165100" cy="13176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859264" y="4148608"/>
            <a:ext cx="165100" cy="131763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5859264" y="4148608"/>
            <a:ext cx="0" cy="32226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024364" y="4148608"/>
            <a:ext cx="0" cy="32226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5859264" y="4215283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8005564" y="4162896"/>
            <a:ext cx="165100" cy="13176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005564" y="4162896"/>
            <a:ext cx="165100" cy="131762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8005564" y="4162896"/>
            <a:ext cx="0" cy="32385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8170664" y="4162896"/>
            <a:ext cx="0" cy="32385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8005564" y="4227983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53" name="Group 64"/>
          <p:cNvGrpSpPr>
            <a:grpSpLocks/>
          </p:cNvGrpSpPr>
          <p:nvPr/>
        </p:nvGrpSpPr>
        <p:grpSpPr bwMode="auto">
          <a:xfrm>
            <a:off x="5224264" y="3972396"/>
            <a:ext cx="1054100" cy="1512887"/>
            <a:chOff x="3100" y="2523"/>
            <a:chExt cx="664" cy="953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100" y="3063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Busy</a:t>
              </a:r>
              <a:endParaRPr lang="en-US" b="1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290" y="2523"/>
              <a:ext cx="329" cy="904"/>
            </a:xfrm>
            <a:custGeom>
              <a:avLst/>
              <a:gdLst>
                <a:gd name="T0" fmla="*/ 0 w 329"/>
                <a:gd name="T1" fmla="*/ 0 h 904"/>
                <a:gd name="T2" fmla="*/ 329 w 329"/>
                <a:gd name="T3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904">
                  <a:moveTo>
                    <a:pt x="0" y="0"/>
                  </a:moveTo>
                  <a:cubicBezTo>
                    <a:pt x="0" y="413"/>
                    <a:pt x="133" y="778"/>
                    <a:pt x="329" y="904"/>
                  </a:cubicBezTo>
                </a:path>
              </a:pathLst>
            </a:custGeom>
            <a:noFill/>
            <a:ln w="49213" cap="rnd">
              <a:solidFill>
                <a:srgbClr val="F282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589" y="3370"/>
              <a:ext cx="175" cy="106"/>
            </a:xfrm>
            <a:custGeom>
              <a:avLst/>
              <a:gdLst>
                <a:gd name="T0" fmla="*/ 33 w 175"/>
                <a:gd name="T1" fmla="*/ 0 h 106"/>
                <a:gd name="T2" fmla="*/ 175 w 175"/>
                <a:gd name="T3" fmla="*/ 103 h 106"/>
                <a:gd name="T4" fmla="*/ 0 w 175"/>
                <a:gd name="T5" fmla="*/ 106 h 106"/>
                <a:gd name="T6" fmla="*/ 33 w 175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6">
                  <a:moveTo>
                    <a:pt x="33" y="0"/>
                  </a:moveTo>
                  <a:lnTo>
                    <a:pt x="175" y="103"/>
                  </a:lnTo>
                  <a:lnTo>
                    <a:pt x="0" y="10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8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" name="Group 65"/>
          <p:cNvGrpSpPr>
            <a:grpSpLocks/>
          </p:cNvGrpSpPr>
          <p:nvPr/>
        </p:nvGrpSpPr>
        <p:grpSpPr bwMode="auto">
          <a:xfrm>
            <a:off x="7756327" y="4489921"/>
            <a:ext cx="1155700" cy="1022350"/>
            <a:chOff x="4695" y="2849"/>
            <a:chExt cx="728" cy="644"/>
          </a:xfrm>
        </p:grpSpPr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843" y="2849"/>
              <a:ext cx="346" cy="593"/>
            </a:xfrm>
            <a:custGeom>
              <a:avLst/>
              <a:gdLst>
                <a:gd name="T0" fmla="*/ 321 w 346"/>
                <a:gd name="T1" fmla="*/ 0 h 593"/>
                <a:gd name="T2" fmla="*/ 0 w 346"/>
                <a:gd name="T3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6" h="593">
                  <a:moveTo>
                    <a:pt x="321" y="0"/>
                  </a:moveTo>
                  <a:cubicBezTo>
                    <a:pt x="346" y="266"/>
                    <a:pt x="216" y="507"/>
                    <a:pt x="0" y="593"/>
                  </a:cubicBezTo>
                </a:path>
              </a:pathLst>
            </a:custGeom>
            <a:noFill/>
            <a:ln w="49213" cap="rnd">
              <a:solidFill>
                <a:srgbClr val="F282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695" y="3385"/>
              <a:ext cx="173" cy="108"/>
            </a:xfrm>
            <a:custGeom>
              <a:avLst/>
              <a:gdLst>
                <a:gd name="T0" fmla="*/ 173 w 173"/>
                <a:gd name="T1" fmla="*/ 108 h 108"/>
                <a:gd name="T2" fmla="*/ 0 w 173"/>
                <a:gd name="T3" fmla="*/ 88 h 108"/>
                <a:gd name="T4" fmla="*/ 150 w 173"/>
                <a:gd name="T5" fmla="*/ 0 h 108"/>
                <a:gd name="T6" fmla="*/ 173 w 173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08">
                  <a:moveTo>
                    <a:pt x="173" y="108"/>
                  </a:moveTo>
                  <a:lnTo>
                    <a:pt x="0" y="88"/>
                  </a:lnTo>
                  <a:lnTo>
                    <a:pt x="150" y="0"/>
                  </a:lnTo>
                  <a:lnTo>
                    <a:pt x="173" y="108"/>
                  </a:lnTo>
                  <a:close/>
                </a:path>
              </a:pathLst>
            </a:custGeom>
            <a:solidFill>
              <a:srgbClr val="F28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5176" y="3056"/>
              <a:ext cx="2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Free</a:t>
              </a:r>
              <a:endParaRPr lang="en-US" b="1"/>
            </a:p>
          </p:txBody>
        </p:sp>
      </p:grp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9829" y="2748061"/>
            <a:ext cx="570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</a:rPr>
              <a:t>Global</a:t>
            </a:r>
          </a:p>
          <a:p>
            <a:r>
              <a:rPr lang="en-US" sz="1700" dirty="0" smtClean="0">
                <a:solidFill>
                  <a:srgbClr val="000000"/>
                </a:solidFill>
              </a:rPr>
              <a:t>MIN </a:t>
            </a:r>
            <a:endParaRPr lang="en-US" b="1" dirty="0"/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7500069" y="2748061"/>
            <a:ext cx="570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</a:rPr>
              <a:t>Global</a:t>
            </a:r>
          </a:p>
          <a:p>
            <a:r>
              <a:rPr lang="en-US" sz="1700" dirty="0" smtClean="0">
                <a:solidFill>
                  <a:srgbClr val="000000"/>
                </a:solidFill>
              </a:rPr>
              <a:t>VAL</a:t>
            </a:r>
            <a:endParaRPr lang="en-US" b="1" dirty="0"/>
          </a:p>
        </p:txBody>
      </p:sp>
      <p:sp>
        <p:nvSpPr>
          <p:cNvPr id="63" name="62 CuadroTexto"/>
          <p:cNvSpPr txBox="1"/>
          <p:nvPr/>
        </p:nvSpPr>
        <p:spPr>
          <a:xfrm>
            <a:off x="5244623" y="5537535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SOURCE </a:t>
            </a:r>
          </a:p>
          <a:p>
            <a:r>
              <a:rPr lang="es-ES" sz="1400" dirty="0" smtClean="0"/>
              <a:t>GROUP</a:t>
            </a:r>
            <a:endParaRPr lang="es-ES" sz="1400" dirty="0"/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7666633" y="3762745"/>
            <a:ext cx="6492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Router</a:t>
            </a:r>
            <a:endParaRPr lang="en-US" b="1" dirty="0"/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5629077" y="3904133"/>
            <a:ext cx="6492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Router</a:t>
            </a:r>
            <a:endParaRPr lang="en-US" b="1" dirty="0"/>
          </a:p>
        </p:txBody>
      </p:sp>
      <p:sp>
        <p:nvSpPr>
          <p:cNvPr id="72" name="7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73" name="7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5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0" name="Picture 3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64" y="3479566"/>
            <a:ext cx="5961836" cy="30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 Dragonfly </a:t>
            </a:r>
            <a:r>
              <a:rPr lang="en-US" sz="3200" dirty="0" smtClean="0"/>
              <a:t>networks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 2.1 Topology and </a:t>
            </a:r>
            <a:r>
              <a:rPr lang="en-US" sz="3200" dirty="0" smtClean="0"/>
              <a:t>routing – local misrouting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Saturation of local links can also limit performance</a:t>
            </a:r>
            <a:r>
              <a:rPr lang="en-US" sz="2000" dirty="0" smtClean="0"/>
              <a:t> [15]</a:t>
            </a:r>
          </a:p>
          <a:p>
            <a:pPr lvl="1"/>
            <a:r>
              <a:rPr lang="en-US" sz="1800" dirty="0" smtClean="0"/>
              <a:t>Reduces max. throughput to </a:t>
            </a:r>
            <a:r>
              <a:rPr lang="en-US" sz="1800" i="1" dirty="0" smtClean="0"/>
              <a:t>1/h</a:t>
            </a:r>
            <a:r>
              <a:rPr lang="en-US" sz="1800" dirty="0" smtClean="0"/>
              <a:t>. For </a:t>
            </a:r>
            <a:r>
              <a:rPr lang="en-US" sz="1800" i="1" dirty="0" smtClean="0"/>
              <a:t>h=</a:t>
            </a:r>
            <a:r>
              <a:rPr lang="en-US" sz="1800" dirty="0" smtClean="0"/>
              <a:t>16, </a:t>
            </a:r>
            <a:r>
              <a:rPr lang="en-US" sz="1800" i="1" dirty="0" err="1" smtClean="0"/>
              <a:t>Th</a:t>
            </a:r>
            <a:r>
              <a:rPr lang="en-US" sz="1800" i="1" dirty="0" smtClean="0"/>
              <a:t> ≤ </a:t>
            </a:r>
            <a:r>
              <a:rPr lang="en-US" sz="1800" dirty="0" smtClean="0"/>
              <a:t>0.0624 </a:t>
            </a:r>
            <a:r>
              <a:rPr lang="en-US" sz="1800" dirty="0" err="1" smtClean="0"/>
              <a:t>phits</a:t>
            </a:r>
            <a:r>
              <a:rPr lang="en-US" sz="1800" dirty="0" smtClean="0"/>
              <a:t>/c (6,24%)</a:t>
            </a:r>
          </a:p>
          <a:p>
            <a:r>
              <a:rPr lang="en-US" sz="2000" dirty="0" smtClean="0"/>
              <a:t>Occurs with intra-group and inter-group traffic</a:t>
            </a:r>
          </a:p>
          <a:p>
            <a:pPr lvl="1"/>
            <a:r>
              <a:rPr lang="en-US" sz="1800" dirty="0" smtClean="0"/>
              <a:t>Near-Neighbor traffic pattern: A single local link connects source and destination node </a:t>
            </a:r>
            <a:r>
              <a:rPr lang="en-US" sz="1800" dirty="0" smtClean="0">
                <a:sym typeface="Wingdings" pitchFamily="2" charset="2"/>
              </a:rPr>
              <a:t> Saturation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Pathological problem when using Valiant routing with adversarial traffic</a:t>
            </a:r>
          </a:p>
          <a:p>
            <a:endParaRPr lang="en-US" sz="2200" dirty="0" smtClean="0"/>
          </a:p>
          <a:p>
            <a:endParaRPr lang="en-US" sz="2000" dirty="0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790079"/>
              </p:ext>
            </p:extLst>
          </p:nvPr>
        </p:nvGraphicFramePr>
        <p:xfrm>
          <a:off x="1423146" y="3941772"/>
          <a:ext cx="6185914" cy="25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" name="Visio" r:id="rId5" imgW="5972731" imgH="2451911" progId="Visio.Drawing.11">
                  <p:embed/>
                </p:oleObj>
              </mc:Choice>
              <mc:Fallback>
                <p:oleObj name="Visio" r:id="rId5" imgW="5972731" imgH="24519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146" y="3941772"/>
                        <a:ext cx="6185914" cy="25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25 Forma libre"/>
          <p:cNvSpPr/>
          <p:nvPr/>
        </p:nvSpPr>
        <p:spPr>
          <a:xfrm>
            <a:off x="4230629" y="5213221"/>
            <a:ext cx="559205" cy="790092"/>
          </a:xfrm>
          <a:custGeom>
            <a:avLst/>
            <a:gdLst>
              <a:gd name="connsiteX0" fmla="*/ 40341 w 455706"/>
              <a:gd name="connsiteY0" fmla="*/ 609600 h 609600"/>
              <a:gd name="connsiteX1" fmla="*/ 58271 w 455706"/>
              <a:gd name="connsiteY1" fmla="*/ 125506 h 609600"/>
              <a:gd name="connsiteX2" fmla="*/ 389965 w 455706"/>
              <a:gd name="connsiteY2" fmla="*/ 71718 h 609600"/>
              <a:gd name="connsiteX3" fmla="*/ 452718 w 455706"/>
              <a:gd name="connsiteY3" fmla="*/ 555812 h 609600"/>
              <a:gd name="connsiteX4" fmla="*/ 452718 w 455706"/>
              <a:gd name="connsiteY4" fmla="*/ 555812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706" h="609600">
                <a:moveTo>
                  <a:pt x="40341" y="609600"/>
                </a:moveTo>
                <a:cubicBezTo>
                  <a:pt x="20170" y="412376"/>
                  <a:pt x="0" y="215153"/>
                  <a:pt x="58271" y="125506"/>
                </a:cubicBezTo>
                <a:cubicBezTo>
                  <a:pt x="116542" y="35859"/>
                  <a:pt x="324224" y="0"/>
                  <a:pt x="389965" y="71718"/>
                </a:cubicBezTo>
                <a:cubicBezTo>
                  <a:pt x="455706" y="143436"/>
                  <a:pt x="452718" y="555812"/>
                  <a:pt x="452718" y="555812"/>
                </a:cubicBezTo>
                <a:lnTo>
                  <a:pt x="452718" y="555812"/>
                </a:lnTo>
              </a:path>
            </a:pathLst>
          </a:custGeom>
          <a:ln w="2857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27 Conector recto"/>
          <p:cNvCxnSpPr/>
          <p:nvPr/>
        </p:nvCxnSpPr>
        <p:spPr>
          <a:xfrm>
            <a:off x="4157395" y="5135820"/>
            <a:ext cx="720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756399"/>
              </p:ext>
            </p:extLst>
          </p:nvPr>
        </p:nvGraphicFramePr>
        <p:xfrm>
          <a:off x="3434355" y="3768630"/>
          <a:ext cx="2177313" cy="82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" name="Visio" r:id="rId7" imgW="1389133" imgH="525023" progId="Visio.Drawing.11">
                  <p:embed/>
                </p:oleObj>
              </mc:Choice>
              <mc:Fallback>
                <p:oleObj name="Visio" r:id="rId7" imgW="1389133" imgH="5250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355" y="3768630"/>
                        <a:ext cx="2177313" cy="823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13</a:t>
            </a:fld>
            <a:endParaRPr lang="es-ES"/>
          </a:p>
        </p:txBody>
      </p:sp>
      <p:sp>
        <p:nvSpPr>
          <p:cNvPr id="17" name="33 CuadroTexto"/>
          <p:cNvSpPr txBox="1"/>
          <p:nvPr/>
        </p:nvSpPr>
        <p:spPr>
          <a:xfrm>
            <a:off x="411577" y="6334780"/>
            <a:ext cx="848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[16] García </a:t>
            </a:r>
            <a:r>
              <a:rPr lang="en-US" sz="1400" i="1" dirty="0" smtClean="0"/>
              <a:t>et al</a:t>
            </a:r>
            <a:r>
              <a:rPr lang="en-US" sz="1400" dirty="0" smtClean="0"/>
              <a:t>, </a:t>
            </a:r>
            <a:r>
              <a:rPr lang="es-ES" sz="1400" i="1" dirty="0"/>
              <a:t>et al</a:t>
            </a:r>
            <a:r>
              <a:rPr lang="en-US" sz="1400" dirty="0"/>
              <a:t>, “On-the-fly adaptive routing in high-radix hierarchical networks,” </a:t>
            </a:r>
            <a:r>
              <a:rPr lang="en-US" sz="1400" dirty="0" smtClean="0"/>
              <a:t>ICPP’12</a:t>
            </a:r>
            <a:endParaRPr lang="en-US" sz="1400" dirty="0"/>
          </a:p>
          <a:p>
            <a:endParaRPr lang="en-US" sz="1400" dirty="0" smtClean="0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994127"/>
              </p:ext>
            </p:extLst>
          </p:nvPr>
        </p:nvGraphicFramePr>
        <p:xfrm>
          <a:off x="5662750" y="6128812"/>
          <a:ext cx="21780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" name="Visio" r:id="rId9" imgW="1389133" imgH="525023" progId="Visio.Drawing.11">
                  <p:embed/>
                </p:oleObj>
              </mc:Choice>
              <mc:Fallback>
                <p:oleObj name="Visio" r:id="rId9" imgW="1389133" imgH="52502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750" y="6128812"/>
                        <a:ext cx="21780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7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5549E-6 L -0.29097 4.85549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28715 0.0569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28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419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4198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9288 -0.0280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-1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-0.29375 0.005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2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 Dragonfly </a:t>
            </a:r>
            <a:r>
              <a:rPr lang="en-US" sz="3200" dirty="0" smtClean="0"/>
              <a:t>networks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</a:t>
            </a:r>
            <a:r>
              <a:rPr lang="en-US" sz="3200" dirty="0" smtClean="0"/>
              <a:t>2.1 </a:t>
            </a:r>
            <a:r>
              <a:rPr lang="en-US" sz="3200" dirty="0"/>
              <a:t>Topology and </a:t>
            </a:r>
            <a:r>
              <a:rPr lang="en-US" sz="3200" dirty="0" smtClean="0"/>
              <a:t>routing – in-transit misrouting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197" y="1579583"/>
            <a:ext cx="7437552" cy="49886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 pitchFamily="2" charset="2"/>
              </a:rPr>
              <a:t>“</a:t>
            </a:r>
            <a:r>
              <a:rPr lang="en-US" dirty="0">
                <a:sym typeface="Wingdings" pitchFamily="2" charset="2"/>
              </a:rPr>
              <a:t>Local </a:t>
            </a:r>
            <a:r>
              <a:rPr lang="en-US" dirty="0" smtClean="0">
                <a:sym typeface="Wingdings" pitchFamily="2" charset="2"/>
              </a:rPr>
              <a:t>misrouting” avoids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saturated local links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Send packets to a different node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within the group (non-minimal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local hop), then to the destination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(minimal local hop)</a:t>
            </a:r>
          </a:p>
          <a:p>
            <a:r>
              <a:rPr lang="en-US" dirty="0" smtClean="0">
                <a:sym typeface="Wingdings" pitchFamily="2" charset="2"/>
              </a:rPr>
              <a:t>Longest path: 8 hops</a:t>
            </a:r>
          </a:p>
          <a:p>
            <a:pPr>
              <a:buNone/>
            </a:pPr>
            <a:endParaRPr lang="en-US" sz="1100" dirty="0" smtClean="0">
              <a:sym typeface="Wingdings" pitchFamily="2" charset="2"/>
            </a:endParaRPr>
          </a:p>
          <a:p>
            <a:pPr>
              <a:buNone/>
            </a:pPr>
            <a:endParaRPr lang="en-US" sz="1100" dirty="0">
              <a:sym typeface="Wingdings" pitchFamily="2" charset="2"/>
            </a:endParaRPr>
          </a:p>
          <a:p>
            <a:pPr>
              <a:buNone/>
            </a:pPr>
            <a:endParaRPr lang="en-US" sz="110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sz="1500" b="1" i="1" dirty="0" smtClean="0">
                <a:solidFill>
                  <a:srgbClr val="7030A0"/>
                </a:solidFill>
                <a:sym typeface="Wingdings" pitchFamily="2" charset="2"/>
              </a:rPr>
              <a:t>local</a:t>
            </a:r>
            <a:r>
              <a:rPr lang="en-US" sz="1500" b="1" i="1" dirty="0" smtClean="0">
                <a:sym typeface="Wingdings" pitchFamily="2" charset="2"/>
              </a:rPr>
              <a:t> – </a:t>
            </a:r>
            <a:r>
              <a:rPr lang="en-US" sz="1500" b="1" i="1" dirty="0" smtClean="0">
                <a:solidFill>
                  <a:srgbClr val="7030A0"/>
                </a:solidFill>
                <a:sym typeface="Wingdings" pitchFamily="2" charset="2"/>
              </a:rPr>
              <a:t>local</a:t>
            </a:r>
            <a:r>
              <a:rPr lang="en-US" sz="1500" b="1" i="1" dirty="0" smtClean="0">
                <a:sym typeface="Wingdings" pitchFamily="2" charset="2"/>
              </a:rPr>
              <a:t> – </a:t>
            </a:r>
            <a:r>
              <a:rPr lang="en-US" sz="1500" b="1" i="1" dirty="0" smtClean="0">
                <a:solidFill>
                  <a:srgbClr val="00B050"/>
                </a:solidFill>
                <a:sym typeface="Wingdings" pitchFamily="2" charset="2"/>
              </a:rPr>
              <a:t>global</a:t>
            </a:r>
            <a:r>
              <a:rPr lang="en-US" sz="1500" b="1" i="1" dirty="0" smtClean="0">
                <a:sym typeface="Wingdings" pitchFamily="2" charset="2"/>
              </a:rPr>
              <a:t> – </a:t>
            </a:r>
            <a:r>
              <a:rPr lang="en-US" sz="1500" b="1" i="1" dirty="0" smtClean="0">
                <a:solidFill>
                  <a:srgbClr val="7030A0"/>
                </a:solidFill>
                <a:sym typeface="Wingdings" pitchFamily="2" charset="2"/>
              </a:rPr>
              <a:t>local</a:t>
            </a:r>
            <a:r>
              <a:rPr lang="en-US" sz="1500" b="1" i="1" dirty="0" smtClean="0">
                <a:sym typeface="Wingdings" pitchFamily="2" charset="2"/>
              </a:rPr>
              <a:t> – </a:t>
            </a:r>
            <a:r>
              <a:rPr lang="en-US" sz="1500" b="1" i="1" dirty="0" smtClean="0">
                <a:solidFill>
                  <a:srgbClr val="7030A0"/>
                </a:solidFill>
                <a:sym typeface="Wingdings" pitchFamily="2" charset="2"/>
              </a:rPr>
              <a:t>local</a:t>
            </a:r>
            <a:r>
              <a:rPr lang="en-US" sz="1500" b="1" i="1" dirty="0" smtClean="0">
                <a:sym typeface="Wingdings" pitchFamily="2" charset="2"/>
              </a:rPr>
              <a:t> – </a:t>
            </a:r>
            <a:r>
              <a:rPr lang="en-US" sz="1500" b="1" i="1" dirty="0" smtClean="0">
                <a:solidFill>
                  <a:srgbClr val="00B050"/>
                </a:solidFill>
                <a:sym typeface="Wingdings" pitchFamily="2" charset="2"/>
              </a:rPr>
              <a:t>global</a:t>
            </a:r>
            <a:r>
              <a:rPr lang="en-US" sz="1500" b="1" i="1" dirty="0" smtClean="0">
                <a:sym typeface="Wingdings" pitchFamily="2" charset="2"/>
              </a:rPr>
              <a:t> –</a:t>
            </a:r>
            <a:r>
              <a:rPr lang="en-US" sz="1500" b="1" i="1" dirty="0" smtClean="0">
                <a:solidFill>
                  <a:srgbClr val="7030A0"/>
                </a:solidFill>
                <a:sym typeface="Wingdings" pitchFamily="2" charset="2"/>
              </a:rPr>
              <a:t> local </a:t>
            </a:r>
            <a:r>
              <a:rPr lang="en-US" sz="1500" b="1" i="1" dirty="0" smtClean="0">
                <a:sym typeface="Wingdings" pitchFamily="2" charset="2"/>
              </a:rPr>
              <a:t>– </a:t>
            </a:r>
            <a:r>
              <a:rPr lang="en-US" sz="1500" b="1" i="1" dirty="0" smtClean="0">
                <a:solidFill>
                  <a:srgbClr val="7030A0"/>
                </a:solidFill>
                <a:sym typeface="Wingdings" pitchFamily="2" charset="2"/>
              </a:rPr>
              <a:t>local</a:t>
            </a:r>
            <a:r>
              <a:rPr lang="en-US" sz="1800" b="1" i="1" dirty="0" smtClean="0">
                <a:solidFill>
                  <a:srgbClr val="7030A0"/>
                </a:solidFill>
                <a:sym typeface="Wingdings" pitchFamily="2" charset="2"/>
              </a:rPr>
              <a:t/>
            </a:r>
            <a:br>
              <a:rPr lang="en-US" sz="1800" b="1" i="1" dirty="0" smtClean="0">
                <a:solidFill>
                  <a:srgbClr val="7030A0"/>
                </a:solidFill>
                <a:sym typeface="Wingdings" pitchFamily="2" charset="2"/>
              </a:rPr>
            </a:br>
            <a:endParaRPr lang="en-US" sz="1800" dirty="0" smtClean="0">
              <a:sym typeface="Wingdings" pitchFamily="2" charset="2"/>
            </a:endParaRPr>
          </a:p>
          <a:p>
            <a:pPr lvl="1">
              <a:buNone/>
            </a:pPr>
            <a:endParaRPr lang="en-US" sz="1800" b="1" i="1" dirty="0" smtClean="0">
              <a:solidFill>
                <a:srgbClr val="7030A0"/>
              </a:solidFill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Distance-based deadlock avoidance (PAR-6/2): 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6 VCs </a:t>
            </a:r>
            <a:r>
              <a:rPr lang="en-US" dirty="0" smtClean="0">
                <a:sym typeface="Wingdings" pitchFamily="2" charset="2"/>
              </a:rPr>
              <a:t>per local port +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2 VCs </a:t>
            </a:r>
            <a:r>
              <a:rPr lang="en-US" dirty="0" smtClean="0">
                <a:sym typeface="Wingdings" pitchFamily="2" charset="2"/>
              </a:rPr>
              <a:t>per global port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Protocol-deadlock doubles these requirements </a:t>
            </a:r>
            <a:r>
              <a:rPr lang="en-US" sz="2100" b="1" dirty="0" smtClean="0">
                <a:sym typeface="Wingdings" pitchFamily="2" charset="2"/>
              </a:rPr>
              <a:t>(</a:t>
            </a:r>
            <a:r>
              <a:rPr lang="en-US" sz="2100" b="1" dirty="0">
                <a:solidFill>
                  <a:srgbClr val="7030A0"/>
                </a:solidFill>
                <a:sym typeface="Wingdings" pitchFamily="2" charset="2"/>
              </a:rPr>
              <a:t>12</a:t>
            </a:r>
            <a:r>
              <a:rPr lang="en-US" sz="2100" b="1" dirty="0" smtClean="0">
                <a:sym typeface="Wingdings" pitchFamily="2" charset="2"/>
              </a:rPr>
              <a:t>/</a:t>
            </a:r>
            <a:r>
              <a:rPr lang="en-US" sz="2100" b="1" dirty="0">
                <a:solidFill>
                  <a:srgbClr val="00B050"/>
                </a:solidFill>
                <a:sym typeface="Wingdings" pitchFamily="2" charset="2"/>
              </a:rPr>
              <a:t>4</a:t>
            </a:r>
            <a:r>
              <a:rPr lang="en-US" sz="2100" b="1" dirty="0" smtClean="0">
                <a:sym typeface="Wingdings" pitchFamily="2" charset="2"/>
              </a:rPr>
              <a:t> VCs</a:t>
            </a:r>
            <a:r>
              <a:rPr lang="en-US" b="1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base mechanism with resource classes, too costly!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723900" y="4019327"/>
            <a:ext cx="5035100" cy="648072"/>
            <a:chOff x="674108" y="4005064"/>
            <a:chExt cx="6138483" cy="660951"/>
          </a:xfrm>
        </p:grpSpPr>
        <p:sp>
          <p:nvSpPr>
            <p:cNvPr id="4" name="3 Elipse"/>
            <p:cNvSpPr/>
            <p:nvPr/>
          </p:nvSpPr>
          <p:spPr>
            <a:xfrm>
              <a:off x="5372431" y="4017943"/>
              <a:ext cx="1440160" cy="64807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70C0"/>
                </a:solidFill>
              </a:endParaRPr>
            </a:p>
          </p:txBody>
        </p:sp>
        <p:sp>
          <p:nvSpPr>
            <p:cNvPr id="5" name="4 Elipse"/>
            <p:cNvSpPr/>
            <p:nvPr/>
          </p:nvSpPr>
          <p:spPr>
            <a:xfrm>
              <a:off x="674108" y="4005064"/>
              <a:ext cx="1440160" cy="64807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70C0"/>
                </a:solidFill>
              </a:endParaRPr>
            </a:p>
          </p:txBody>
        </p:sp>
        <p:sp>
          <p:nvSpPr>
            <p:cNvPr id="6" name="5 Elipse"/>
            <p:cNvSpPr/>
            <p:nvPr/>
          </p:nvSpPr>
          <p:spPr>
            <a:xfrm>
              <a:off x="3007298" y="4017943"/>
              <a:ext cx="1440160" cy="64807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17" y="1509107"/>
            <a:ext cx="4106874" cy="341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14</a:t>
            </a:fld>
            <a:endParaRPr lang="es-ES"/>
          </a:p>
        </p:txBody>
      </p:sp>
      <p:grpSp>
        <p:nvGrpSpPr>
          <p:cNvPr id="18" name="17 Grupo"/>
          <p:cNvGrpSpPr/>
          <p:nvPr/>
        </p:nvGrpSpPr>
        <p:grpSpPr>
          <a:xfrm>
            <a:off x="3997954" y="2562896"/>
            <a:ext cx="1810418" cy="812402"/>
            <a:chOff x="3985075" y="2524259"/>
            <a:chExt cx="1810418" cy="812402"/>
          </a:xfrm>
        </p:grpSpPr>
        <p:sp>
          <p:nvSpPr>
            <p:cNvPr id="9" name="8 CuadroTexto"/>
            <p:cNvSpPr txBox="1"/>
            <p:nvPr/>
          </p:nvSpPr>
          <p:spPr>
            <a:xfrm>
              <a:off x="3985075" y="2813441"/>
              <a:ext cx="1239442" cy="523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Non-minimal </a:t>
              </a:r>
              <a:br>
                <a:rPr lang="en-US" sz="1400" dirty="0" smtClean="0"/>
              </a:br>
              <a:r>
                <a:rPr lang="en-US" sz="1400" dirty="0" smtClean="0"/>
                <a:t>local hop</a:t>
              </a:r>
              <a:endParaRPr lang="en-US" sz="1400" dirty="0"/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 flipV="1">
              <a:off x="5112913" y="2524259"/>
              <a:ext cx="682580" cy="2891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18 Grupo"/>
          <p:cNvGrpSpPr/>
          <p:nvPr/>
        </p:nvGrpSpPr>
        <p:grpSpPr>
          <a:xfrm>
            <a:off x="5995414" y="853014"/>
            <a:ext cx="901209" cy="1207606"/>
            <a:chOff x="5905261" y="840135"/>
            <a:chExt cx="901209" cy="1207606"/>
          </a:xfrm>
        </p:grpSpPr>
        <p:sp>
          <p:nvSpPr>
            <p:cNvPr id="16" name="15 CuadroTexto"/>
            <p:cNvSpPr txBox="1"/>
            <p:nvPr/>
          </p:nvSpPr>
          <p:spPr>
            <a:xfrm>
              <a:off x="5905261" y="840135"/>
              <a:ext cx="901209" cy="523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Minimal </a:t>
              </a:r>
              <a:br>
                <a:rPr lang="en-US" sz="1400" dirty="0" smtClean="0"/>
              </a:br>
              <a:r>
                <a:rPr lang="en-US" sz="1400" dirty="0" smtClean="0"/>
                <a:t>local hop</a:t>
              </a:r>
              <a:endParaRPr lang="en-US" sz="1400" dirty="0"/>
            </a:p>
          </p:txBody>
        </p:sp>
        <p:cxnSp>
          <p:nvCxnSpPr>
            <p:cNvPr id="17" name="16 Conector recto de flecha"/>
            <p:cNvCxnSpPr/>
            <p:nvPr/>
          </p:nvCxnSpPr>
          <p:spPr>
            <a:xfrm>
              <a:off x="6078830" y="1363355"/>
              <a:ext cx="0" cy="6843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5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 Dragonfly </a:t>
            </a:r>
            <a:r>
              <a:rPr lang="en-US" dirty="0" smtClean="0"/>
              <a:t>networks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smtClean="0"/>
              <a:t>2.2 </a:t>
            </a:r>
            <a:r>
              <a:rPr lang="es-ES" dirty="0" smtClean="0"/>
              <a:t>OFAR: </a:t>
            </a:r>
            <a:r>
              <a:rPr lang="es-ES" dirty="0" err="1" smtClean="0"/>
              <a:t>Injection</a:t>
            </a:r>
            <a:r>
              <a:rPr lang="es-ES" dirty="0" smtClean="0"/>
              <a:t> </a:t>
            </a:r>
            <a:r>
              <a:rPr lang="es-ES" dirty="0" err="1" smtClean="0"/>
              <a:t>restriction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15</a:t>
            </a:fld>
            <a:endParaRPr lang="es-E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641812"/>
              </p:ext>
            </p:extLst>
          </p:nvPr>
        </p:nvGraphicFramePr>
        <p:xfrm>
          <a:off x="593404" y="2320166"/>
          <a:ext cx="3868517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Visio" r:id="rId3" imgW="4952056" imgH="4885177" progId="Visio.Drawing.11">
                  <p:embed/>
                </p:oleObj>
              </mc:Choice>
              <mc:Fallback>
                <p:oleObj name="Visio" r:id="rId3" imgW="4952056" imgH="48851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4" y="2320166"/>
                        <a:ext cx="3868517" cy="3816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04690"/>
              </p:ext>
            </p:extLst>
          </p:nvPr>
        </p:nvGraphicFramePr>
        <p:xfrm>
          <a:off x="858997" y="2602575"/>
          <a:ext cx="3312368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Visio" r:id="rId5" imgW="4269088" imgH="4216400" progId="Visio.Drawing.11">
                  <p:embed/>
                </p:oleObj>
              </mc:Choice>
              <mc:Fallback>
                <p:oleObj name="Visio" r:id="rId5" imgW="4269088" imgH="4216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997" y="2602575"/>
                        <a:ext cx="3312368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148239"/>
              </p:ext>
            </p:extLst>
          </p:nvPr>
        </p:nvGraphicFramePr>
        <p:xfrm>
          <a:off x="4993495" y="3366560"/>
          <a:ext cx="3429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Acrobat Document" r:id="rId7" imgW="3428961" imgH="2743046" progId="AcroExch.Document.7">
                  <p:embed/>
                </p:oleObj>
              </mc:Choice>
              <mc:Fallback>
                <p:oleObj name="Acrobat Document" r:id="rId7" imgW="3428961" imgH="2743046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3495" y="3366560"/>
                        <a:ext cx="34290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81824" y="6084002"/>
            <a:ext cx="829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 </a:t>
            </a:r>
            <a:r>
              <a:rPr lang="es-ES" sz="1200" dirty="0"/>
              <a:t>M. </a:t>
            </a:r>
            <a:r>
              <a:rPr lang="es-ES" sz="1200" dirty="0" smtClean="0"/>
              <a:t>García </a:t>
            </a:r>
            <a:r>
              <a:rPr lang="es-ES" sz="1200" i="1" dirty="0" smtClean="0"/>
              <a:t>et al</a:t>
            </a:r>
            <a:r>
              <a:rPr lang="en-US" sz="1200" dirty="0" smtClean="0"/>
              <a:t>, </a:t>
            </a:r>
            <a:r>
              <a:rPr lang="en-US" sz="1200" dirty="0"/>
              <a:t>“On-the-fly adaptive routing in </a:t>
            </a:r>
            <a:r>
              <a:rPr lang="en-US" sz="1200" dirty="0" smtClean="0"/>
              <a:t>high-radix hierarchical </a:t>
            </a:r>
            <a:r>
              <a:rPr lang="en-US" sz="1200" dirty="0"/>
              <a:t>networks,” </a:t>
            </a:r>
            <a:r>
              <a:rPr lang="en-US" sz="1200" dirty="0" smtClean="0"/>
              <a:t>ICPP’12</a:t>
            </a:r>
          </a:p>
          <a:p>
            <a:r>
              <a:rPr lang="en-US" sz="1200" dirty="0" smtClean="0"/>
              <a:t>[17] M. García </a:t>
            </a:r>
            <a:r>
              <a:rPr lang="en-US" sz="1200" i="1" dirty="0" smtClean="0"/>
              <a:t>et al</a:t>
            </a:r>
            <a:r>
              <a:rPr lang="en-US" sz="1200" dirty="0"/>
              <a:t>, “OFAR-CM: Efficient Dragonfly Networks with Simple Congestion </a:t>
            </a:r>
            <a:r>
              <a:rPr lang="en-US" sz="1200" dirty="0" smtClean="0"/>
              <a:t>Management”, HOTI’13</a:t>
            </a:r>
          </a:p>
          <a:p>
            <a:r>
              <a:rPr lang="en-US" sz="1200" dirty="0" smtClean="0"/>
              <a:t>[18] M. García </a:t>
            </a:r>
            <a:r>
              <a:rPr lang="en-US" sz="1200" i="1" dirty="0" smtClean="0"/>
              <a:t>et al</a:t>
            </a:r>
            <a:r>
              <a:rPr lang="en-US" sz="1200" dirty="0"/>
              <a:t>, “On-the-Fly Adaptive Routing for dragonfly interconnection </a:t>
            </a:r>
            <a:r>
              <a:rPr lang="en-US" sz="1200" dirty="0" smtClean="0"/>
              <a:t>networks”, J. Supercomputing’14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81824" y="1609859"/>
            <a:ext cx="808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OFAR: On-the-Fly Adaptive Routing [16-18]</a:t>
            </a:r>
          </a:p>
          <a:p>
            <a:r>
              <a:rPr lang="en-US" dirty="0" smtClean="0"/>
              <a:t>        Deadlock-free escape subnetwork based on injection restriction (bubble)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256529" y="2256190"/>
            <a:ext cx="5019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Fully adaptive without VCs</a:t>
            </a:r>
            <a:r>
              <a:rPr lang="en-US" dirty="0" smtClean="0"/>
              <a:t>, but lots of “cons”: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Congestion-prone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Theoretically unbounded path lengths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5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2 Dragonfly </a:t>
            </a:r>
            <a:r>
              <a:rPr lang="en-US" sz="2800" dirty="0" smtClean="0"/>
              <a:t>networks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 </a:t>
            </a:r>
            <a:r>
              <a:rPr lang="en-US" sz="2800" dirty="0" smtClean="0"/>
              <a:t>2.</a:t>
            </a:r>
            <a:r>
              <a:rPr lang="es-ES" sz="2800" dirty="0" smtClean="0"/>
              <a:t>3</a:t>
            </a:r>
            <a:r>
              <a:rPr lang="en-US" sz="2800" dirty="0" smtClean="0"/>
              <a:t> </a:t>
            </a:r>
            <a:r>
              <a:rPr lang="en-US" sz="2800" dirty="0"/>
              <a:t>RLM Restricted Local </a:t>
            </a:r>
            <a:r>
              <a:rPr lang="en-US" sz="2800" dirty="0" smtClean="0"/>
              <a:t>Misrouting - Path </a:t>
            </a:r>
            <a:r>
              <a:rPr lang="en-US" sz="2800" dirty="0"/>
              <a:t>restriction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085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Restricted Local Misrouting (RLM) [19] </a:t>
            </a:r>
            <a:r>
              <a:rPr lang="en-US" dirty="0" smtClean="0"/>
              <a:t>implements adaptive routing with local misrouting using 3/2 VCs (local/global)</a:t>
            </a:r>
            <a:r>
              <a:rPr lang="en-US" b="1" dirty="0" smtClean="0"/>
              <a:t>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Key idea or RLM: </a:t>
            </a:r>
          </a:p>
          <a:p>
            <a:pPr lvl="1"/>
            <a:r>
              <a:rPr lang="en-US" b="1" dirty="0" smtClean="0"/>
              <a:t>Use the same VC index for the 2 local hops in a single group</a:t>
            </a:r>
          </a:p>
          <a:p>
            <a:pPr lvl="1"/>
            <a:r>
              <a:rPr lang="en-US" b="1" dirty="0" smtClean="0"/>
              <a:t>Forbid certain 2-hop routes to prevent cyclic dependencies</a:t>
            </a:r>
          </a:p>
          <a:p>
            <a:pPr lvl="2"/>
            <a:r>
              <a:rPr lang="en-US" dirty="0" smtClean="0"/>
              <a:t>Deadlock-free by construction</a:t>
            </a:r>
          </a:p>
          <a:p>
            <a:r>
              <a:rPr lang="en-US" dirty="0" smtClean="0"/>
              <a:t>Works with any flow control mechanism (wormhole included)</a:t>
            </a:r>
          </a:p>
          <a:p>
            <a:pPr lvl="1"/>
            <a:r>
              <a:rPr lang="en-US" dirty="0" smtClean="0"/>
              <a:t>IBM PERCS [11] employs wormhole switching!</a:t>
            </a:r>
          </a:p>
          <a:p>
            <a:r>
              <a:rPr lang="en-US" dirty="0"/>
              <a:t>RLM restricts path </a:t>
            </a:r>
            <a:r>
              <a:rPr lang="en-US" dirty="0" smtClean="0"/>
              <a:t>diversity, </a:t>
            </a:r>
            <a:r>
              <a:rPr lang="en-US" dirty="0"/>
              <a:t>what reduces </a:t>
            </a:r>
            <a:r>
              <a:rPr lang="en-US" dirty="0" smtClean="0"/>
              <a:t>max. throughput.</a:t>
            </a:r>
          </a:p>
          <a:p>
            <a:pPr lvl="1"/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16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19058" y="6384459"/>
            <a:ext cx="787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[19] </a:t>
            </a:r>
            <a:r>
              <a:rPr lang="it-IT" sz="1200" dirty="0"/>
              <a:t>García </a:t>
            </a:r>
            <a:r>
              <a:rPr lang="en-US" sz="1200" i="1" dirty="0"/>
              <a:t>et al</a:t>
            </a:r>
            <a:r>
              <a:rPr lang="en-US" sz="1200" dirty="0"/>
              <a:t>, “Efficient Routing Mechanisms for Dragonfly </a:t>
            </a:r>
            <a:r>
              <a:rPr lang="en-US" sz="1200" dirty="0" smtClean="0"/>
              <a:t>networks</a:t>
            </a:r>
            <a:r>
              <a:rPr lang="en-US" sz="1200" dirty="0"/>
              <a:t>”, ICPP’13</a:t>
            </a:r>
          </a:p>
          <a:p>
            <a:r>
              <a:rPr lang="en-US" sz="1200" dirty="0" smtClean="0"/>
              <a:t>[11] </a:t>
            </a:r>
            <a:r>
              <a:rPr lang="it-IT" sz="1200" dirty="0" smtClean="0"/>
              <a:t>Arimilli </a:t>
            </a:r>
            <a:r>
              <a:rPr lang="en-US" sz="1200" i="1" dirty="0" smtClean="0"/>
              <a:t>et al</a:t>
            </a:r>
            <a:r>
              <a:rPr lang="en-US" sz="1200" dirty="0" smtClean="0"/>
              <a:t>, </a:t>
            </a:r>
            <a:r>
              <a:rPr lang="en-US" sz="1200" dirty="0"/>
              <a:t>“</a:t>
            </a:r>
            <a:r>
              <a:rPr lang="en-US" sz="1200" dirty="0" smtClean="0"/>
              <a:t>The PERCS </a:t>
            </a:r>
            <a:r>
              <a:rPr lang="en-US" sz="1200" dirty="0"/>
              <a:t>high-performance </a:t>
            </a:r>
            <a:r>
              <a:rPr lang="en-US" sz="1200" dirty="0" smtClean="0"/>
              <a:t>Interconnect”, HOTI’10</a:t>
            </a:r>
          </a:p>
        </p:txBody>
      </p:sp>
    </p:spTree>
    <p:extLst>
      <p:ext uri="{BB962C8B-B14F-4D97-AF65-F5344CB8AC3E}">
        <p14:creationId xmlns:p14="http://schemas.microsoft.com/office/powerpoint/2010/main" val="36053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1884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/>
              <a:t>2 Dragonfly networks</a:t>
            </a:r>
            <a:br>
              <a:rPr lang="en-US" sz="2800" dirty="0"/>
            </a:br>
            <a:r>
              <a:rPr lang="en-US" sz="2800" dirty="0"/>
              <a:t>   2.</a:t>
            </a:r>
            <a:r>
              <a:rPr lang="es-ES" sz="2800" dirty="0"/>
              <a:t>3</a:t>
            </a:r>
            <a:r>
              <a:rPr lang="en-US" sz="2800" dirty="0"/>
              <a:t> RLM Restricted Local Misrouting - Path restriction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07015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Implementation based on parity and sign of each link. </a:t>
            </a:r>
          </a:p>
          <a:p>
            <a:pPr lvl="1"/>
            <a:r>
              <a:rPr lang="en-US" sz="1800" dirty="0" smtClean="0"/>
              <a:t>Parity of a link: even(odd) if both nodes have the same (different) parity</a:t>
            </a:r>
          </a:p>
          <a:p>
            <a:pPr lvl="1"/>
            <a:r>
              <a:rPr lang="en-US" sz="1800" dirty="0" smtClean="0"/>
              <a:t>Sign: Positive + if destination index &gt; source index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170801"/>
            <a:ext cx="3557275" cy="32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2" y="2451410"/>
            <a:ext cx="3745724" cy="39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17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786265" y="2780358"/>
            <a:ext cx="39052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2786265" y="3018483"/>
            <a:ext cx="39052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2786265" y="3250258"/>
            <a:ext cx="39052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Rectángulo"/>
          <p:cNvSpPr/>
          <p:nvPr/>
        </p:nvSpPr>
        <p:spPr>
          <a:xfrm>
            <a:off x="2786265" y="3472508"/>
            <a:ext cx="39052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2786265" y="3724741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2786265" y="3940641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Rectángulo"/>
          <p:cNvSpPr/>
          <p:nvPr/>
        </p:nvSpPr>
        <p:spPr>
          <a:xfrm>
            <a:off x="2786265" y="4172416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Rectángulo"/>
          <p:cNvSpPr/>
          <p:nvPr/>
        </p:nvSpPr>
        <p:spPr>
          <a:xfrm>
            <a:off x="2786265" y="4394666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Rectángulo"/>
          <p:cNvSpPr/>
          <p:nvPr/>
        </p:nvSpPr>
        <p:spPr>
          <a:xfrm>
            <a:off x="2786265" y="4655016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2786265" y="4870916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Rectángulo"/>
          <p:cNvSpPr/>
          <p:nvPr/>
        </p:nvSpPr>
        <p:spPr>
          <a:xfrm>
            <a:off x="2786265" y="5094754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Rectángulo"/>
          <p:cNvSpPr/>
          <p:nvPr/>
        </p:nvSpPr>
        <p:spPr>
          <a:xfrm>
            <a:off x="2786265" y="5307479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2786265" y="5555923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Rectángulo"/>
          <p:cNvSpPr/>
          <p:nvPr/>
        </p:nvSpPr>
        <p:spPr>
          <a:xfrm>
            <a:off x="2786265" y="5767854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Rectángulo"/>
          <p:cNvSpPr/>
          <p:nvPr/>
        </p:nvSpPr>
        <p:spPr>
          <a:xfrm>
            <a:off x="2786265" y="5982166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Rectángulo"/>
          <p:cNvSpPr/>
          <p:nvPr/>
        </p:nvSpPr>
        <p:spPr>
          <a:xfrm>
            <a:off x="2786265" y="6184843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572992" y="2721303"/>
            <a:ext cx="805478" cy="7512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595852" y="3854916"/>
            <a:ext cx="805478" cy="5915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lipse"/>
          <p:cNvSpPr/>
          <p:nvPr/>
        </p:nvSpPr>
        <p:spPr>
          <a:xfrm>
            <a:off x="595852" y="4823291"/>
            <a:ext cx="805478" cy="271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5041900" y="5543838"/>
            <a:ext cx="3506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Allowed 2-hop paths from 5 to 0:</a:t>
            </a:r>
            <a:br>
              <a:rPr lang="en-US" dirty="0" smtClean="0"/>
            </a:br>
            <a:r>
              <a:rPr lang="en-US" dirty="0" smtClean="0"/>
              <a:t>5-2-0 and 5-4-0 (odd-, even-)</a:t>
            </a:r>
            <a:br>
              <a:rPr lang="en-US" dirty="0" smtClean="0"/>
            </a:br>
            <a:r>
              <a:rPr lang="en-US" dirty="0" smtClean="0"/>
              <a:t>5-6-0 (odd+, even-)</a:t>
            </a:r>
            <a:endParaRPr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3573665" y="4394666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Rectángulo"/>
          <p:cNvSpPr/>
          <p:nvPr/>
        </p:nvSpPr>
        <p:spPr>
          <a:xfrm>
            <a:off x="3573665" y="5307479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Rectángulo"/>
          <p:cNvSpPr/>
          <p:nvPr/>
        </p:nvSpPr>
        <p:spPr>
          <a:xfrm>
            <a:off x="3621492" y="6184843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Rectángulo"/>
          <p:cNvSpPr/>
          <p:nvPr/>
        </p:nvSpPr>
        <p:spPr>
          <a:xfrm>
            <a:off x="3643919" y="4655016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Rectángulo"/>
          <p:cNvSpPr/>
          <p:nvPr/>
        </p:nvSpPr>
        <p:spPr>
          <a:xfrm>
            <a:off x="3616527" y="5555923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Rectángulo"/>
          <p:cNvSpPr/>
          <p:nvPr/>
        </p:nvSpPr>
        <p:spPr>
          <a:xfrm>
            <a:off x="3643919" y="5982166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41 Grupo"/>
          <p:cNvGrpSpPr/>
          <p:nvPr/>
        </p:nvGrpSpPr>
        <p:grpSpPr>
          <a:xfrm>
            <a:off x="975731" y="3323860"/>
            <a:ext cx="1234069" cy="3122013"/>
            <a:chOff x="975731" y="3620077"/>
            <a:chExt cx="1234069" cy="3122013"/>
          </a:xfrm>
        </p:grpSpPr>
        <p:sp>
          <p:nvSpPr>
            <p:cNvPr id="8" name="7 Elipse"/>
            <p:cNvSpPr/>
            <p:nvPr/>
          </p:nvSpPr>
          <p:spPr>
            <a:xfrm>
              <a:off x="1401330" y="4636908"/>
              <a:ext cx="808470" cy="314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35 Elipse"/>
            <p:cNvSpPr/>
            <p:nvPr/>
          </p:nvSpPr>
          <p:spPr>
            <a:xfrm>
              <a:off x="1401330" y="5525730"/>
              <a:ext cx="808470" cy="314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36 Elipse"/>
            <p:cNvSpPr/>
            <p:nvPr/>
          </p:nvSpPr>
          <p:spPr>
            <a:xfrm>
              <a:off x="1401330" y="6427765"/>
              <a:ext cx="808470" cy="314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11 Conector recto de flecha"/>
            <p:cNvCxnSpPr/>
            <p:nvPr/>
          </p:nvCxnSpPr>
          <p:spPr>
            <a:xfrm>
              <a:off x="1260510" y="3620077"/>
              <a:ext cx="415890" cy="9781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>
              <a:off x="1092200" y="3768725"/>
              <a:ext cx="584200" cy="17570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 de flecha"/>
            <p:cNvCxnSpPr>
              <a:stCxn id="6" idx="4"/>
              <a:endCxn id="37" idx="1"/>
            </p:cNvCxnSpPr>
            <p:nvPr/>
          </p:nvCxnSpPr>
          <p:spPr>
            <a:xfrm>
              <a:off x="975731" y="3755846"/>
              <a:ext cx="543997" cy="27179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58 Grupo"/>
          <p:cNvGrpSpPr/>
          <p:nvPr/>
        </p:nvGrpSpPr>
        <p:grpSpPr>
          <a:xfrm>
            <a:off x="1283370" y="5042120"/>
            <a:ext cx="922781" cy="1181345"/>
            <a:chOff x="1283370" y="5338337"/>
            <a:chExt cx="922781" cy="1181345"/>
          </a:xfrm>
        </p:grpSpPr>
        <p:sp>
          <p:nvSpPr>
            <p:cNvPr id="47" name="46 Elipse"/>
            <p:cNvSpPr/>
            <p:nvPr/>
          </p:nvSpPr>
          <p:spPr>
            <a:xfrm>
              <a:off x="1397681" y="6205357"/>
              <a:ext cx="808470" cy="314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50 Conector recto de flecha"/>
            <p:cNvCxnSpPr>
              <a:stCxn id="29" idx="5"/>
              <a:endCxn id="47" idx="1"/>
            </p:cNvCxnSpPr>
            <p:nvPr/>
          </p:nvCxnSpPr>
          <p:spPr>
            <a:xfrm>
              <a:off x="1283370" y="5338337"/>
              <a:ext cx="232709" cy="9130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54 Grupo"/>
          <p:cNvGrpSpPr/>
          <p:nvPr/>
        </p:nvGrpSpPr>
        <p:grpSpPr>
          <a:xfrm>
            <a:off x="1092200" y="4370256"/>
            <a:ext cx="1117600" cy="1423100"/>
            <a:chOff x="1092200" y="4666473"/>
            <a:chExt cx="1117600" cy="1423100"/>
          </a:xfrm>
        </p:grpSpPr>
        <p:cxnSp>
          <p:nvCxnSpPr>
            <p:cNvPr id="49" name="48 Conector recto de flecha"/>
            <p:cNvCxnSpPr>
              <a:endCxn id="52" idx="1"/>
            </p:cNvCxnSpPr>
            <p:nvPr/>
          </p:nvCxnSpPr>
          <p:spPr>
            <a:xfrm>
              <a:off x="1237748" y="4666473"/>
              <a:ext cx="281980" cy="2577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 de flecha"/>
            <p:cNvCxnSpPr>
              <a:endCxn id="53" idx="1"/>
            </p:cNvCxnSpPr>
            <p:nvPr/>
          </p:nvCxnSpPr>
          <p:spPr>
            <a:xfrm>
              <a:off x="1092200" y="4744858"/>
              <a:ext cx="427528" cy="107642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51 Elipse"/>
            <p:cNvSpPr/>
            <p:nvPr/>
          </p:nvSpPr>
          <p:spPr>
            <a:xfrm>
              <a:off x="1401330" y="4878207"/>
              <a:ext cx="808470" cy="314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52 Elipse"/>
            <p:cNvSpPr/>
            <p:nvPr/>
          </p:nvSpPr>
          <p:spPr>
            <a:xfrm>
              <a:off x="1401330" y="5775248"/>
              <a:ext cx="808470" cy="314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55 Rectángulo"/>
          <p:cNvSpPr/>
          <p:nvPr/>
        </p:nvSpPr>
        <p:spPr>
          <a:xfrm>
            <a:off x="2191521" y="2774443"/>
            <a:ext cx="239703" cy="1627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6 Rectángulo"/>
          <p:cNvSpPr/>
          <p:nvPr/>
        </p:nvSpPr>
        <p:spPr>
          <a:xfrm>
            <a:off x="2198836" y="3008552"/>
            <a:ext cx="239703" cy="1627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7 Rectángulo"/>
          <p:cNvSpPr/>
          <p:nvPr/>
        </p:nvSpPr>
        <p:spPr>
          <a:xfrm>
            <a:off x="2078984" y="3238061"/>
            <a:ext cx="239703" cy="1627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9 Rectángulo"/>
          <p:cNvSpPr/>
          <p:nvPr/>
        </p:nvSpPr>
        <p:spPr>
          <a:xfrm>
            <a:off x="2188838" y="3925568"/>
            <a:ext cx="195263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60 Rectángulo"/>
          <p:cNvSpPr/>
          <p:nvPr/>
        </p:nvSpPr>
        <p:spPr>
          <a:xfrm>
            <a:off x="2089032" y="4162367"/>
            <a:ext cx="195263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1 Rectángulo"/>
          <p:cNvSpPr/>
          <p:nvPr/>
        </p:nvSpPr>
        <p:spPr>
          <a:xfrm>
            <a:off x="2201061" y="4855843"/>
            <a:ext cx="227480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42 Grupo"/>
          <p:cNvGrpSpPr/>
          <p:nvPr/>
        </p:nvGrpSpPr>
        <p:grpSpPr>
          <a:xfrm>
            <a:off x="7952664" y="2234769"/>
            <a:ext cx="1088760" cy="545589"/>
            <a:chOff x="7952664" y="2530986"/>
            <a:chExt cx="1088760" cy="545589"/>
          </a:xfrm>
        </p:grpSpPr>
        <p:sp>
          <p:nvSpPr>
            <p:cNvPr id="9" name="8 CuadroTexto"/>
            <p:cNvSpPr txBox="1"/>
            <p:nvPr/>
          </p:nvSpPr>
          <p:spPr>
            <a:xfrm>
              <a:off x="7952664" y="2530986"/>
              <a:ext cx="108876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even-, odd-</a:t>
              </a:r>
              <a:endParaRPr lang="en-US" sz="1400" dirty="0"/>
            </a:p>
          </p:txBody>
        </p:sp>
        <p:cxnSp>
          <p:nvCxnSpPr>
            <p:cNvPr id="40" name="39 Conector recto de flecha"/>
            <p:cNvCxnSpPr/>
            <p:nvPr/>
          </p:nvCxnSpPr>
          <p:spPr>
            <a:xfrm flipH="1">
              <a:off x="8122722" y="2838763"/>
              <a:ext cx="374322" cy="237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62 CuadroTexto"/>
          <p:cNvSpPr txBox="1"/>
          <p:nvPr/>
        </p:nvSpPr>
        <p:spPr>
          <a:xfrm>
            <a:off x="647846" y="6466200"/>
            <a:ext cx="787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 </a:t>
            </a:r>
            <a:r>
              <a:rPr lang="it-IT" sz="1200" dirty="0" smtClean="0"/>
              <a:t>García </a:t>
            </a:r>
            <a:r>
              <a:rPr lang="en-US" sz="1200" i="1" dirty="0" smtClean="0"/>
              <a:t>et al</a:t>
            </a:r>
            <a:r>
              <a:rPr lang="en-US" sz="1200" dirty="0" smtClean="0"/>
              <a:t>, “Efficient Routing Mechanisms for Dragonfly networks”, ICPP’13</a:t>
            </a:r>
          </a:p>
        </p:txBody>
      </p:sp>
    </p:spTree>
    <p:extLst>
      <p:ext uri="{BB962C8B-B14F-4D97-AF65-F5344CB8AC3E}">
        <p14:creationId xmlns:p14="http://schemas.microsoft.com/office/powerpoint/2010/main" val="39949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6" grpId="0" animBg="1"/>
      <p:bldP spid="6" grpId="1" animBg="1"/>
      <p:bldP spid="28" grpId="0" animBg="1"/>
      <p:bldP spid="28" grpId="1" animBg="1"/>
      <p:bldP spid="29" grpId="0" animBg="1"/>
      <p:bldP spid="29" grpId="1" animBg="1"/>
      <p:bldP spid="7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2.4. OLM: Opportunistic Local Misrouting </a:t>
            </a:r>
            <a:br>
              <a:rPr lang="en-US" dirty="0" smtClean="0"/>
            </a:br>
            <a:r>
              <a:rPr lang="en-US" dirty="0" smtClean="0"/>
              <a:t>      Modified resource-class restriction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Oppportunistic</a:t>
            </a:r>
            <a:r>
              <a:rPr lang="en-US" b="1" dirty="0" smtClean="0"/>
              <a:t> Local Misrouting (OLM): </a:t>
            </a:r>
            <a:r>
              <a:rPr lang="en-US" dirty="0" smtClean="0"/>
              <a:t>Routing mechanism using 3/2 VCs with a </a:t>
            </a:r>
            <a:r>
              <a:rPr lang="en-US" b="1" dirty="0" smtClean="0"/>
              <a:t>modified distance-based deadlock avoidance </a:t>
            </a:r>
            <a:r>
              <a:rPr lang="en-US" dirty="0" smtClean="0"/>
              <a:t>mechanism: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Minimal routing and global misrouting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 Increase VC index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Local misrouting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opportunistic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  Reuse or decrease VC index</a:t>
            </a:r>
          </a:p>
          <a:p>
            <a:r>
              <a:rPr lang="en-US" b="1" dirty="0" smtClean="0">
                <a:sym typeface="Wingdings" pitchFamily="2" charset="2"/>
              </a:rPr>
              <a:t>Deadlock freedom: </a:t>
            </a:r>
            <a:r>
              <a:rPr lang="en-US" dirty="0" smtClean="0">
                <a:sym typeface="Wingdings" pitchFamily="2" charset="2"/>
              </a:rPr>
              <a:t>Local misrouting is </a:t>
            </a:r>
            <a:r>
              <a:rPr lang="en-US" u="sng" dirty="0" smtClean="0">
                <a:sym typeface="Wingdings" pitchFamily="2" charset="2"/>
              </a:rPr>
              <a:t>opportunistic</a:t>
            </a:r>
            <a:r>
              <a:rPr lang="en-US" dirty="0" smtClean="0">
                <a:sym typeface="Wingdings" pitchFamily="2" charset="2"/>
              </a:rPr>
              <a:t>: if the packet cannot advance, there is always a safe “escape” path to the destination using increasing order of VCs: the one without local misrouting</a:t>
            </a:r>
          </a:p>
          <a:p>
            <a:r>
              <a:rPr lang="en-US" b="1" dirty="0" smtClean="0">
                <a:sym typeface="Wingdings" pitchFamily="2" charset="2"/>
              </a:rPr>
              <a:t>Why it does work?</a:t>
            </a:r>
            <a:r>
              <a:rPr lang="en-US" dirty="0" smtClean="0">
                <a:sym typeface="Wingdings" pitchFamily="2" charset="2"/>
              </a:rPr>
              <a:t> The “safe path” always exists, due to the topology of the network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Decreasing the index on a local misrouting guarantees that a path with </a:t>
            </a:r>
            <a:r>
              <a:rPr lang="en-US" dirty="0">
                <a:sym typeface="Wingdings" pitchFamily="2" charset="2"/>
              </a:rPr>
              <a:t>increasing order </a:t>
            </a:r>
            <a:r>
              <a:rPr lang="en-US" dirty="0" smtClean="0">
                <a:sym typeface="Wingdings" pitchFamily="2" charset="2"/>
              </a:rPr>
              <a:t>in the VC index </a:t>
            </a:r>
            <a:r>
              <a:rPr lang="en-US" dirty="0">
                <a:sym typeface="Wingdings" pitchFamily="2" charset="2"/>
              </a:rPr>
              <a:t>exists</a:t>
            </a:r>
            <a:r>
              <a:rPr lang="en-US" dirty="0" smtClean="0">
                <a:sym typeface="Wingdings" pitchFamily="2" charset="2"/>
              </a:rPr>
              <a:t>, since all routers (but one) in a group have the same distance to the destination group.</a:t>
            </a: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18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47846" y="6466200"/>
            <a:ext cx="787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 </a:t>
            </a:r>
            <a:r>
              <a:rPr lang="it-IT" sz="1200" dirty="0" smtClean="0"/>
              <a:t>García </a:t>
            </a:r>
            <a:r>
              <a:rPr lang="en-US" sz="1200" i="1" dirty="0" smtClean="0"/>
              <a:t>et al</a:t>
            </a:r>
            <a:r>
              <a:rPr lang="en-US" sz="1200" dirty="0" smtClean="0"/>
              <a:t>, “Efficient Routing Mechanisms for Dragonfly networks”, ICPP’13</a:t>
            </a:r>
          </a:p>
        </p:txBody>
      </p:sp>
    </p:spTree>
    <p:extLst>
      <p:ext uri="{BB962C8B-B14F-4D97-AF65-F5344CB8AC3E}">
        <p14:creationId xmlns:p14="http://schemas.microsoft.com/office/powerpoint/2010/main" val="35144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2.4. </a:t>
            </a:r>
            <a:r>
              <a:rPr lang="en-US" dirty="0"/>
              <a:t>OLM: Opportunistic Local Misrouting </a:t>
            </a:r>
            <a:br>
              <a:rPr lang="en-US" dirty="0"/>
            </a:br>
            <a:r>
              <a:rPr lang="en-US" dirty="0"/>
              <a:t>      Modified resource-class restriction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02635"/>
          </a:xfrm>
        </p:spPr>
        <p:txBody>
          <a:bodyPr/>
          <a:lstStyle/>
          <a:p>
            <a:r>
              <a:rPr lang="en-US" dirty="0" smtClean="0"/>
              <a:t>VC indexes: 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4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5</a:t>
            </a:r>
            <a:r>
              <a:rPr lang="en-US" b="1" dirty="0" smtClean="0"/>
              <a:t> </a:t>
            </a:r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19</a:t>
            </a:fld>
            <a:endParaRPr lang="es-ES"/>
          </a:p>
        </p:txBody>
      </p:sp>
      <p:grpSp>
        <p:nvGrpSpPr>
          <p:cNvPr id="43" name="42 Grupo"/>
          <p:cNvGrpSpPr/>
          <p:nvPr/>
        </p:nvGrpSpPr>
        <p:grpSpPr>
          <a:xfrm>
            <a:off x="1618497" y="5108415"/>
            <a:ext cx="2077278" cy="1341783"/>
            <a:chOff x="947447" y="5072631"/>
            <a:chExt cx="2077278" cy="1341783"/>
          </a:xfrm>
        </p:grpSpPr>
        <p:sp>
          <p:nvSpPr>
            <p:cNvPr id="42" name="41 Elipse"/>
            <p:cNvSpPr/>
            <p:nvPr/>
          </p:nvSpPr>
          <p:spPr>
            <a:xfrm>
              <a:off x="947447" y="5072631"/>
              <a:ext cx="2077278" cy="1341783"/>
            </a:xfrm>
            <a:prstGeom prst="ellipse">
              <a:avLst/>
            </a:prstGeom>
            <a:solidFill>
              <a:schemeClr val="bg2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40 Grupo"/>
            <p:cNvGrpSpPr/>
            <p:nvPr/>
          </p:nvGrpSpPr>
          <p:grpSpPr>
            <a:xfrm>
              <a:off x="1253011" y="5308858"/>
              <a:ext cx="1426394" cy="1055861"/>
              <a:chOff x="1233133" y="5646982"/>
              <a:chExt cx="1426394" cy="1055861"/>
            </a:xfrm>
          </p:grpSpPr>
          <p:grpSp>
            <p:nvGrpSpPr>
              <p:cNvPr id="18" name="17 Grupo"/>
              <p:cNvGrpSpPr/>
              <p:nvPr/>
            </p:nvGrpSpPr>
            <p:grpSpPr>
              <a:xfrm>
                <a:off x="1849359" y="6266001"/>
                <a:ext cx="233698" cy="436842"/>
                <a:chOff x="1918953" y="5241702"/>
                <a:chExt cx="233698" cy="436842"/>
              </a:xfrm>
            </p:grpSpPr>
            <p:sp>
              <p:nvSpPr>
                <p:cNvPr id="5" name="4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7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16 Conector recto"/>
                <p:cNvCxnSpPr>
                  <a:stCxn id="8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18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19 Conector recto"/>
                <p:cNvCxnSpPr>
                  <a:stCxn id="19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21 Grupo"/>
              <p:cNvGrpSpPr/>
              <p:nvPr/>
            </p:nvGrpSpPr>
            <p:grpSpPr>
              <a:xfrm>
                <a:off x="1233133" y="5646982"/>
                <a:ext cx="233698" cy="436842"/>
                <a:chOff x="1918953" y="5241702"/>
                <a:chExt cx="233698" cy="436842"/>
              </a:xfrm>
            </p:grpSpPr>
            <p:sp>
              <p:nvSpPr>
                <p:cNvPr id="23" name="22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23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24 Conector recto"/>
                <p:cNvCxnSpPr>
                  <a:stCxn id="24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25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26 Conector recto"/>
                <p:cNvCxnSpPr>
                  <a:stCxn id="26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27 Grupo"/>
              <p:cNvGrpSpPr/>
              <p:nvPr/>
            </p:nvGrpSpPr>
            <p:grpSpPr>
              <a:xfrm>
                <a:off x="2425829" y="5646982"/>
                <a:ext cx="233698" cy="436842"/>
                <a:chOff x="1918953" y="5241702"/>
                <a:chExt cx="233698" cy="436842"/>
              </a:xfrm>
            </p:grpSpPr>
            <p:sp>
              <p:nvSpPr>
                <p:cNvPr id="29" name="28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29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30 Conector recto"/>
                <p:cNvCxnSpPr>
                  <a:stCxn id="30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31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32 Conector recto"/>
                <p:cNvCxnSpPr>
                  <a:stCxn id="32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35 Conector recto"/>
              <p:cNvCxnSpPr/>
              <p:nvPr/>
            </p:nvCxnSpPr>
            <p:spPr>
              <a:xfrm flipV="1">
                <a:off x="2083057" y="5924336"/>
                <a:ext cx="342772" cy="341665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 flipH="1" flipV="1">
                <a:off x="1466831" y="5924336"/>
                <a:ext cx="382528" cy="34166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>
                <a:stCxn id="29" idx="1"/>
              </p:cNvCxnSpPr>
              <p:nvPr/>
            </p:nvCxnSpPr>
            <p:spPr>
              <a:xfrm flipH="1">
                <a:off x="1466831" y="5783619"/>
                <a:ext cx="95899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44 Grupo"/>
          <p:cNvGrpSpPr/>
          <p:nvPr/>
        </p:nvGrpSpPr>
        <p:grpSpPr>
          <a:xfrm rot="7800561">
            <a:off x="128768" y="2946133"/>
            <a:ext cx="2077278" cy="1341783"/>
            <a:chOff x="947447" y="5072631"/>
            <a:chExt cx="2077278" cy="1341783"/>
          </a:xfrm>
        </p:grpSpPr>
        <p:sp>
          <p:nvSpPr>
            <p:cNvPr id="46" name="45 Elipse"/>
            <p:cNvSpPr/>
            <p:nvPr/>
          </p:nvSpPr>
          <p:spPr>
            <a:xfrm>
              <a:off x="947447" y="5072631"/>
              <a:ext cx="2077278" cy="1341783"/>
            </a:xfrm>
            <a:prstGeom prst="ellipse">
              <a:avLst/>
            </a:prstGeom>
            <a:solidFill>
              <a:schemeClr val="bg2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46 Grupo"/>
            <p:cNvGrpSpPr/>
            <p:nvPr/>
          </p:nvGrpSpPr>
          <p:grpSpPr>
            <a:xfrm>
              <a:off x="1253011" y="5308858"/>
              <a:ext cx="1426394" cy="1055861"/>
              <a:chOff x="1233133" y="5646982"/>
              <a:chExt cx="1426394" cy="1055861"/>
            </a:xfrm>
          </p:grpSpPr>
          <p:grpSp>
            <p:nvGrpSpPr>
              <p:cNvPr id="48" name="47 Grupo"/>
              <p:cNvGrpSpPr/>
              <p:nvPr/>
            </p:nvGrpSpPr>
            <p:grpSpPr>
              <a:xfrm>
                <a:off x="1849359" y="6266001"/>
                <a:ext cx="233698" cy="436842"/>
                <a:chOff x="1918953" y="5241702"/>
                <a:chExt cx="233698" cy="436842"/>
              </a:xfrm>
            </p:grpSpPr>
            <p:sp>
              <p:nvSpPr>
                <p:cNvPr id="64" name="63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64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" name="65 Conector recto"/>
                <p:cNvCxnSpPr>
                  <a:stCxn id="65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66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8" name="67 Conector recto"/>
                <p:cNvCxnSpPr>
                  <a:stCxn id="67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48 Grupo"/>
              <p:cNvGrpSpPr/>
              <p:nvPr/>
            </p:nvGrpSpPr>
            <p:grpSpPr>
              <a:xfrm>
                <a:off x="1233133" y="5646982"/>
                <a:ext cx="233698" cy="436842"/>
                <a:chOff x="1918953" y="5241702"/>
                <a:chExt cx="233698" cy="436842"/>
              </a:xfrm>
            </p:grpSpPr>
            <p:sp>
              <p:nvSpPr>
                <p:cNvPr id="59" name="58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59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60 Conector recto"/>
                <p:cNvCxnSpPr>
                  <a:stCxn id="60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61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62 Conector recto"/>
                <p:cNvCxnSpPr>
                  <a:stCxn id="62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49 Grupo"/>
              <p:cNvGrpSpPr/>
              <p:nvPr/>
            </p:nvGrpSpPr>
            <p:grpSpPr>
              <a:xfrm>
                <a:off x="2425829" y="5646982"/>
                <a:ext cx="233698" cy="436842"/>
                <a:chOff x="1918953" y="5241702"/>
                <a:chExt cx="233698" cy="436842"/>
              </a:xfrm>
            </p:grpSpPr>
            <p:sp>
              <p:nvSpPr>
                <p:cNvPr id="54" name="53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54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55 Conector recto"/>
                <p:cNvCxnSpPr>
                  <a:stCxn id="55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56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" name="57 Conector recto"/>
                <p:cNvCxnSpPr>
                  <a:stCxn id="57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50 Conector recto"/>
              <p:cNvCxnSpPr/>
              <p:nvPr/>
            </p:nvCxnSpPr>
            <p:spPr>
              <a:xfrm flipV="1">
                <a:off x="2083057" y="5924336"/>
                <a:ext cx="342772" cy="341665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Conector recto"/>
              <p:cNvCxnSpPr/>
              <p:nvPr/>
            </p:nvCxnSpPr>
            <p:spPr>
              <a:xfrm flipH="1" flipV="1">
                <a:off x="1466831" y="5924336"/>
                <a:ext cx="382528" cy="34166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>
                <a:stCxn id="54" idx="1"/>
              </p:cNvCxnSpPr>
              <p:nvPr/>
            </p:nvCxnSpPr>
            <p:spPr>
              <a:xfrm flipH="1">
                <a:off x="1466831" y="5783619"/>
                <a:ext cx="95899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92 Grupo"/>
          <p:cNvGrpSpPr/>
          <p:nvPr/>
        </p:nvGrpSpPr>
        <p:grpSpPr>
          <a:xfrm rot="13799439" flipH="1">
            <a:off x="3065113" y="2946445"/>
            <a:ext cx="2077278" cy="1341783"/>
            <a:chOff x="947447" y="5072631"/>
            <a:chExt cx="2077278" cy="1341783"/>
          </a:xfrm>
        </p:grpSpPr>
        <p:sp>
          <p:nvSpPr>
            <p:cNvPr id="94" name="93 Elipse"/>
            <p:cNvSpPr/>
            <p:nvPr/>
          </p:nvSpPr>
          <p:spPr>
            <a:xfrm>
              <a:off x="947447" y="5072631"/>
              <a:ext cx="2077278" cy="1341783"/>
            </a:xfrm>
            <a:prstGeom prst="ellipse">
              <a:avLst/>
            </a:prstGeom>
            <a:solidFill>
              <a:schemeClr val="bg2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94 Grupo"/>
            <p:cNvGrpSpPr/>
            <p:nvPr/>
          </p:nvGrpSpPr>
          <p:grpSpPr>
            <a:xfrm>
              <a:off x="1253011" y="5308858"/>
              <a:ext cx="1426394" cy="1055861"/>
              <a:chOff x="1233133" y="5646982"/>
              <a:chExt cx="1426394" cy="1055861"/>
            </a:xfrm>
          </p:grpSpPr>
          <p:grpSp>
            <p:nvGrpSpPr>
              <p:cNvPr id="96" name="95 Grupo"/>
              <p:cNvGrpSpPr/>
              <p:nvPr/>
            </p:nvGrpSpPr>
            <p:grpSpPr>
              <a:xfrm>
                <a:off x="1849359" y="6266001"/>
                <a:ext cx="233698" cy="436842"/>
                <a:chOff x="1918953" y="5241702"/>
                <a:chExt cx="233698" cy="436842"/>
              </a:xfrm>
            </p:grpSpPr>
            <p:sp>
              <p:nvSpPr>
                <p:cNvPr id="112" name="111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112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4" name="113 Conector recto"/>
                <p:cNvCxnSpPr>
                  <a:stCxn id="113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114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6" name="115 Conector recto"/>
                <p:cNvCxnSpPr>
                  <a:stCxn id="115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96 Grupo"/>
              <p:cNvGrpSpPr/>
              <p:nvPr/>
            </p:nvGrpSpPr>
            <p:grpSpPr>
              <a:xfrm>
                <a:off x="1233133" y="5646982"/>
                <a:ext cx="233698" cy="436842"/>
                <a:chOff x="1918953" y="5241702"/>
                <a:chExt cx="233698" cy="436842"/>
              </a:xfrm>
            </p:grpSpPr>
            <p:sp>
              <p:nvSpPr>
                <p:cNvPr id="107" name="106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107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9" name="108 Conector recto"/>
                <p:cNvCxnSpPr>
                  <a:stCxn id="108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109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" name="110 Conector recto"/>
                <p:cNvCxnSpPr>
                  <a:stCxn id="110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97 Grupo"/>
              <p:cNvGrpSpPr/>
              <p:nvPr/>
            </p:nvGrpSpPr>
            <p:grpSpPr>
              <a:xfrm>
                <a:off x="2425829" y="5646982"/>
                <a:ext cx="233698" cy="436842"/>
                <a:chOff x="1918953" y="5241702"/>
                <a:chExt cx="233698" cy="436842"/>
              </a:xfrm>
            </p:grpSpPr>
            <p:sp>
              <p:nvSpPr>
                <p:cNvPr id="102" name="101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102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103 Conector recto"/>
                <p:cNvCxnSpPr>
                  <a:stCxn id="103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104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105 Conector recto"/>
                <p:cNvCxnSpPr>
                  <a:stCxn id="105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9" name="98 Conector recto"/>
              <p:cNvCxnSpPr/>
              <p:nvPr/>
            </p:nvCxnSpPr>
            <p:spPr>
              <a:xfrm flipV="1">
                <a:off x="2083057" y="5924336"/>
                <a:ext cx="342772" cy="341665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99 Conector recto"/>
              <p:cNvCxnSpPr/>
              <p:nvPr/>
            </p:nvCxnSpPr>
            <p:spPr>
              <a:xfrm flipH="1" flipV="1">
                <a:off x="1466831" y="5924336"/>
                <a:ext cx="382528" cy="34166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100 Conector recto"/>
              <p:cNvCxnSpPr>
                <a:stCxn id="102" idx="1"/>
              </p:cNvCxnSpPr>
              <p:nvPr/>
            </p:nvCxnSpPr>
            <p:spPr>
              <a:xfrm flipH="1">
                <a:off x="1466831" y="5783619"/>
                <a:ext cx="95899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7" name="116 Conector recto"/>
          <p:cNvCxnSpPr/>
          <p:nvPr/>
        </p:nvCxnSpPr>
        <p:spPr>
          <a:xfrm>
            <a:off x="1054945" y="4427517"/>
            <a:ext cx="869116" cy="9171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"/>
          <p:cNvCxnSpPr/>
          <p:nvPr/>
        </p:nvCxnSpPr>
        <p:spPr>
          <a:xfrm flipH="1">
            <a:off x="3350455" y="4427517"/>
            <a:ext cx="869116" cy="9171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>
            <a:off x="1971638" y="3329350"/>
            <a:ext cx="133094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123 Forma libre"/>
          <p:cNvSpPr/>
          <p:nvPr/>
        </p:nvSpPr>
        <p:spPr>
          <a:xfrm>
            <a:off x="2731279" y="5537846"/>
            <a:ext cx="463691" cy="715993"/>
          </a:xfrm>
          <a:custGeom>
            <a:avLst/>
            <a:gdLst>
              <a:gd name="connsiteX0" fmla="*/ 26750 w 501203"/>
              <a:gd name="connsiteY0" fmla="*/ 715993 h 715993"/>
              <a:gd name="connsiteX1" fmla="*/ 18123 w 501203"/>
              <a:gd name="connsiteY1" fmla="*/ 483080 h 715993"/>
              <a:gd name="connsiteX2" fmla="*/ 233784 w 501203"/>
              <a:gd name="connsiteY2" fmla="*/ 198408 h 715993"/>
              <a:gd name="connsiteX3" fmla="*/ 501203 w 501203"/>
              <a:gd name="connsiteY3" fmla="*/ 0 h 71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203" h="715993">
                <a:moveTo>
                  <a:pt x="26750" y="715993"/>
                </a:moveTo>
                <a:cubicBezTo>
                  <a:pt x="5183" y="642668"/>
                  <a:pt x="-16383" y="569344"/>
                  <a:pt x="18123" y="483080"/>
                </a:cubicBezTo>
                <a:cubicBezTo>
                  <a:pt x="52629" y="396816"/>
                  <a:pt x="153271" y="278921"/>
                  <a:pt x="233784" y="198408"/>
                </a:cubicBezTo>
                <a:cubicBezTo>
                  <a:pt x="314297" y="117895"/>
                  <a:pt x="407750" y="58947"/>
                  <a:pt x="501203" y="0"/>
                </a:cubicBezTo>
              </a:path>
            </a:pathLst>
          </a:cu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125 Forma libre"/>
          <p:cNvSpPr/>
          <p:nvPr/>
        </p:nvSpPr>
        <p:spPr>
          <a:xfrm>
            <a:off x="3162980" y="4247838"/>
            <a:ext cx="1162050" cy="1303161"/>
          </a:xfrm>
          <a:custGeom>
            <a:avLst/>
            <a:gdLst>
              <a:gd name="connsiteX0" fmla="*/ 0 w 1162050"/>
              <a:gd name="connsiteY0" fmla="*/ 1301750 h 1303161"/>
              <a:gd name="connsiteX1" fmla="*/ 215900 w 1162050"/>
              <a:gd name="connsiteY1" fmla="*/ 1162050 h 1303161"/>
              <a:gd name="connsiteX2" fmla="*/ 933450 w 1162050"/>
              <a:gd name="connsiteY2" fmla="*/ 412750 h 1303161"/>
              <a:gd name="connsiteX3" fmla="*/ 1162050 w 1162050"/>
              <a:gd name="connsiteY3" fmla="*/ 0 h 130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050" h="1303161">
                <a:moveTo>
                  <a:pt x="0" y="1301750"/>
                </a:moveTo>
                <a:cubicBezTo>
                  <a:pt x="30162" y="1305983"/>
                  <a:pt x="60325" y="1310217"/>
                  <a:pt x="215900" y="1162050"/>
                </a:cubicBezTo>
                <a:cubicBezTo>
                  <a:pt x="371475" y="1013883"/>
                  <a:pt x="775758" y="606425"/>
                  <a:pt x="933450" y="412750"/>
                </a:cubicBezTo>
                <a:cubicBezTo>
                  <a:pt x="1091142" y="219075"/>
                  <a:pt x="1126596" y="109537"/>
                  <a:pt x="1162050" y="0"/>
                </a:cubicBezTo>
              </a:path>
            </a:pathLst>
          </a:cu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126 Forma libre"/>
          <p:cNvSpPr/>
          <p:nvPr/>
        </p:nvSpPr>
        <p:spPr>
          <a:xfrm>
            <a:off x="4325030" y="3276288"/>
            <a:ext cx="133350" cy="958850"/>
          </a:xfrm>
          <a:custGeom>
            <a:avLst/>
            <a:gdLst>
              <a:gd name="connsiteX0" fmla="*/ 0 w 133350"/>
              <a:gd name="connsiteY0" fmla="*/ 958850 h 958850"/>
              <a:gd name="connsiteX1" fmla="*/ 19050 w 133350"/>
              <a:gd name="connsiteY1" fmla="*/ 838200 h 958850"/>
              <a:gd name="connsiteX2" fmla="*/ 19050 w 133350"/>
              <a:gd name="connsiteY2" fmla="*/ 254000 h 958850"/>
              <a:gd name="connsiteX3" fmla="*/ 133350 w 133350"/>
              <a:gd name="connsiteY3" fmla="*/ 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958850">
                <a:moveTo>
                  <a:pt x="0" y="958850"/>
                </a:moveTo>
                <a:cubicBezTo>
                  <a:pt x="7937" y="957262"/>
                  <a:pt x="15875" y="955675"/>
                  <a:pt x="19050" y="838200"/>
                </a:cubicBezTo>
                <a:cubicBezTo>
                  <a:pt x="22225" y="720725"/>
                  <a:pt x="0" y="393700"/>
                  <a:pt x="19050" y="254000"/>
                </a:cubicBezTo>
                <a:cubicBezTo>
                  <a:pt x="38100" y="114300"/>
                  <a:pt x="85725" y="57150"/>
                  <a:pt x="133350" y="0"/>
                </a:cubicBezTo>
              </a:path>
            </a:pathLst>
          </a:cu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0" name="10239 CuadroTexto"/>
          <p:cNvSpPr txBox="1"/>
          <p:nvPr/>
        </p:nvSpPr>
        <p:spPr>
          <a:xfrm>
            <a:off x="2874217" y="577899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130" name="129 CuadroTexto"/>
          <p:cNvSpPr txBox="1"/>
          <p:nvPr/>
        </p:nvSpPr>
        <p:spPr>
          <a:xfrm>
            <a:off x="3766332" y="497531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31" name="130 CuadroTexto"/>
          <p:cNvSpPr txBox="1"/>
          <p:nvPr/>
        </p:nvSpPr>
        <p:spPr>
          <a:xfrm>
            <a:off x="4432977" y="3571047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10245" name="10244 Forma libre"/>
          <p:cNvSpPr/>
          <p:nvPr/>
        </p:nvSpPr>
        <p:spPr>
          <a:xfrm>
            <a:off x="1943780" y="5422588"/>
            <a:ext cx="775068" cy="793750"/>
          </a:xfrm>
          <a:custGeom>
            <a:avLst/>
            <a:gdLst>
              <a:gd name="connsiteX0" fmla="*/ 774700 w 775068"/>
              <a:gd name="connsiteY0" fmla="*/ 793750 h 793750"/>
              <a:gd name="connsiteX1" fmla="*/ 742950 w 775068"/>
              <a:gd name="connsiteY1" fmla="*/ 641350 h 793750"/>
              <a:gd name="connsiteX2" fmla="*/ 571500 w 775068"/>
              <a:gd name="connsiteY2" fmla="*/ 438150 h 793750"/>
              <a:gd name="connsiteX3" fmla="*/ 279400 w 775068"/>
              <a:gd name="connsiteY3" fmla="*/ 196850 h 793750"/>
              <a:gd name="connsiteX4" fmla="*/ 0 w 775068"/>
              <a:gd name="connsiteY4" fmla="*/ 0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68" h="793750">
                <a:moveTo>
                  <a:pt x="774700" y="793750"/>
                </a:moveTo>
                <a:cubicBezTo>
                  <a:pt x="775758" y="747183"/>
                  <a:pt x="776817" y="700617"/>
                  <a:pt x="742950" y="641350"/>
                </a:cubicBezTo>
                <a:cubicBezTo>
                  <a:pt x="709083" y="582083"/>
                  <a:pt x="648758" y="512233"/>
                  <a:pt x="571500" y="438150"/>
                </a:cubicBezTo>
                <a:cubicBezTo>
                  <a:pt x="494242" y="364067"/>
                  <a:pt x="374650" y="269875"/>
                  <a:pt x="279400" y="196850"/>
                </a:cubicBezTo>
                <a:cubicBezTo>
                  <a:pt x="184150" y="123825"/>
                  <a:pt x="92075" y="61912"/>
                  <a:pt x="0" y="0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6" name="10245 Forma libre"/>
          <p:cNvSpPr/>
          <p:nvPr/>
        </p:nvSpPr>
        <p:spPr>
          <a:xfrm>
            <a:off x="985023" y="4285938"/>
            <a:ext cx="958757" cy="1136650"/>
          </a:xfrm>
          <a:custGeom>
            <a:avLst/>
            <a:gdLst>
              <a:gd name="connsiteX0" fmla="*/ 958757 w 958757"/>
              <a:gd name="connsiteY0" fmla="*/ 1136650 h 1136650"/>
              <a:gd name="connsiteX1" fmla="*/ 812707 w 958757"/>
              <a:gd name="connsiteY1" fmla="*/ 1016000 h 1136650"/>
              <a:gd name="connsiteX2" fmla="*/ 666657 w 958757"/>
              <a:gd name="connsiteY2" fmla="*/ 863600 h 1136650"/>
              <a:gd name="connsiteX3" fmla="*/ 272957 w 958757"/>
              <a:gd name="connsiteY3" fmla="*/ 444500 h 1136650"/>
              <a:gd name="connsiteX4" fmla="*/ 18957 w 958757"/>
              <a:gd name="connsiteY4" fmla="*/ 146050 h 1136650"/>
              <a:gd name="connsiteX5" fmla="*/ 38007 w 958757"/>
              <a:gd name="connsiteY5" fmla="*/ 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757" h="1136650">
                <a:moveTo>
                  <a:pt x="958757" y="1136650"/>
                </a:moveTo>
                <a:cubicBezTo>
                  <a:pt x="910073" y="1099079"/>
                  <a:pt x="861390" y="1061508"/>
                  <a:pt x="812707" y="1016000"/>
                </a:cubicBezTo>
                <a:cubicBezTo>
                  <a:pt x="764024" y="970492"/>
                  <a:pt x="666657" y="863600"/>
                  <a:pt x="666657" y="863600"/>
                </a:cubicBezTo>
                <a:cubicBezTo>
                  <a:pt x="576699" y="768350"/>
                  <a:pt x="380907" y="564092"/>
                  <a:pt x="272957" y="444500"/>
                </a:cubicBezTo>
                <a:cubicBezTo>
                  <a:pt x="165007" y="324908"/>
                  <a:pt x="58115" y="220133"/>
                  <a:pt x="18957" y="146050"/>
                </a:cubicBezTo>
                <a:cubicBezTo>
                  <a:pt x="-20201" y="71967"/>
                  <a:pt x="8903" y="35983"/>
                  <a:pt x="38007" y="0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7" name="10246 Forma libre"/>
          <p:cNvSpPr/>
          <p:nvPr/>
        </p:nvSpPr>
        <p:spPr>
          <a:xfrm>
            <a:off x="1009312" y="3350574"/>
            <a:ext cx="1004318" cy="941714"/>
          </a:xfrm>
          <a:custGeom>
            <a:avLst/>
            <a:gdLst>
              <a:gd name="connsiteX0" fmla="*/ 1018 w 1004318"/>
              <a:gd name="connsiteY0" fmla="*/ 941714 h 941714"/>
              <a:gd name="connsiteX1" fmla="*/ 64518 w 1004318"/>
              <a:gd name="connsiteY1" fmla="*/ 871864 h 941714"/>
              <a:gd name="connsiteX2" fmla="*/ 413768 w 1004318"/>
              <a:gd name="connsiteY2" fmla="*/ 535314 h 941714"/>
              <a:gd name="connsiteX3" fmla="*/ 686818 w 1004318"/>
              <a:gd name="connsiteY3" fmla="*/ 192414 h 941714"/>
              <a:gd name="connsiteX4" fmla="*/ 890018 w 1004318"/>
              <a:gd name="connsiteY4" fmla="*/ 27314 h 941714"/>
              <a:gd name="connsiteX5" fmla="*/ 1004318 w 1004318"/>
              <a:gd name="connsiteY5" fmla="*/ 1914 h 9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318" h="941714">
                <a:moveTo>
                  <a:pt x="1018" y="941714"/>
                </a:moveTo>
                <a:cubicBezTo>
                  <a:pt x="-1628" y="940655"/>
                  <a:pt x="-4274" y="939597"/>
                  <a:pt x="64518" y="871864"/>
                </a:cubicBezTo>
                <a:cubicBezTo>
                  <a:pt x="133310" y="804131"/>
                  <a:pt x="310051" y="648556"/>
                  <a:pt x="413768" y="535314"/>
                </a:cubicBezTo>
                <a:cubicBezTo>
                  <a:pt x="517485" y="422072"/>
                  <a:pt x="607443" y="277081"/>
                  <a:pt x="686818" y="192414"/>
                </a:cubicBezTo>
                <a:cubicBezTo>
                  <a:pt x="766193" y="107747"/>
                  <a:pt x="837101" y="59064"/>
                  <a:pt x="890018" y="27314"/>
                </a:cubicBezTo>
                <a:cubicBezTo>
                  <a:pt x="942935" y="-4436"/>
                  <a:pt x="973626" y="-1261"/>
                  <a:pt x="1004318" y="1914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8" name="10247 Forma libre"/>
          <p:cNvSpPr/>
          <p:nvPr/>
        </p:nvSpPr>
        <p:spPr>
          <a:xfrm>
            <a:off x="2007280" y="3352488"/>
            <a:ext cx="1441450" cy="25400"/>
          </a:xfrm>
          <a:custGeom>
            <a:avLst/>
            <a:gdLst>
              <a:gd name="connsiteX0" fmla="*/ 0 w 1441450"/>
              <a:gd name="connsiteY0" fmla="*/ 0 h 25400"/>
              <a:gd name="connsiteX1" fmla="*/ 323850 w 1441450"/>
              <a:gd name="connsiteY1" fmla="*/ 25400 h 25400"/>
              <a:gd name="connsiteX2" fmla="*/ 1003300 w 1441450"/>
              <a:gd name="connsiteY2" fmla="*/ 12700 h 25400"/>
              <a:gd name="connsiteX3" fmla="*/ 1320800 w 1441450"/>
              <a:gd name="connsiteY3" fmla="*/ 19050 h 25400"/>
              <a:gd name="connsiteX4" fmla="*/ 1441450 w 1441450"/>
              <a:gd name="connsiteY4" fmla="*/ 1270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450" h="25400">
                <a:moveTo>
                  <a:pt x="0" y="0"/>
                </a:moveTo>
                <a:cubicBezTo>
                  <a:pt x="78316" y="11641"/>
                  <a:pt x="323850" y="25400"/>
                  <a:pt x="323850" y="25400"/>
                </a:cubicBezTo>
                <a:lnTo>
                  <a:pt x="1003300" y="12700"/>
                </a:lnTo>
                <a:cubicBezTo>
                  <a:pt x="1169458" y="11642"/>
                  <a:pt x="1247775" y="19050"/>
                  <a:pt x="1320800" y="19050"/>
                </a:cubicBezTo>
                <a:cubicBezTo>
                  <a:pt x="1393825" y="19050"/>
                  <a:pt x="1417637" y="15875"/>
                  <a:pt x="1441450" y="12700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0" name="10249 Forma libre"/>
          <p:cNvSpPr/>
          <p:nvPr/>
        </p:nvSpPr>
        <p:spPr>
          <a:xfrm>
            <a:off x="3448730" y="3301688"/>
            <a:ext cx="958850" cy="128531"/>
          </a:xfrm>
          <a:custGeom>
            <a:avLst/>
            <a:gdLst>
              <a:gd name="connsiteX0" fmla="*/ 0 w 958850"/>
              <a:gd name="connsiteY0" fmla="*/ 63500 h 128531"/>
              <a:gd name="connsiteX1" fmla="*/ 165100 w 958850"/>
              <a:gd name="connsiteY1" fmla="*/ 69850 h 128531"/>
              <a:gd name="connsiteX2" fmla="*/ 622300 w 958850"/>
              <a:gd name="connsiteY2" fmla="*/ 127000 h 128531"/>
              <a:gd name="connsiteX3" fmla="*/ 958850 w 958850"/>
              <a:gd name="connsiteY3" fmla="*/ 0 h 12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850" h="128531">
                <a:moveTo>
                  <a:pt x="0" y="63500"/>
                </a:moveTo>
                <a:cubicBezTo>
                  <a:pt x="30691" y="61383"/>
                  <a:pt x="61383" y="59267"/>
                  <a:pt x="165100" y="69850"/>
                </a:cubicBezTo>
                <a:cubicBezTo>
                  <a:pt x="268817" y="80433"/>
                  <a:pt x="490008" y="138642"/>
                  <a:pt x="622300" y="127000"/>
                </a:cubicBezTo>
                <a:cubicBezTo>
                  <a:pt x="754592" y="115358"/>
                  <a:pt x="856721" y="57679"/>
                  <a:pt x="958850" y="0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117 CuadroTexto"/>
          <p:cNvSpPr txBox="1"/>
          <p:nvPr/>
        </p:nvSpPr>
        <p:spPr>
          <a:xfrm>
            <a:off x="1819940" y="577899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1006137" y="489600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20" name="119 CuadroTexto"/>
          <p:cNvSpPr txBox="1"/>
          <p:nvPr/>
        </p:nvSpPr>
        <p:spPr>
          <a:xfrm>
            <a:off x="1450684" y="372481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123" name="122 CuadroTexto"/>
          <p:cNvSpPr txBox="1"/>
          <p:nvPr/>
        </p:nvSpPr>
        <p:spPr>
          <a:xfrm>
            <a:off x="2324367" y="3321469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4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25" name="124 CuadroTexto"/>
          <p:cNvSpPr txBox="1"/>
          <p:nvPr/>
        </p:nvSpPr>
        <p:spPr>
          <a:xfrm>
            <a:off x="3667091" y="301121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5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grpSp>
        <p:nvGrpSpPr>
          <p:cNvPr id="92" name="91 Grupo"/>
          <p:cNvGrpSpPr/>
          <p:nvPr/>
        </p:nvGrpSpPr>
        <p:grpSpPr>
          <a:xfrm>
            <a:off x="5711329" y="1812505"/>
            <a:ext cx="3011401" cy="1184695"/>
            <a:chOff x="5711329" y="1558505"/>
            <a:chExt cx="3011401" cy="1184695"/>
          </a:xfrm>
        </p:grpSpPr>
        <p:sp>
          <p:nvSpPr>
            <p:cNvPr id="88" name="87 Rectángulo"/>
            <p:cNvSpPr/>
            <p:nvPr/>
          </p:nvSpPr>
          <p:spPr>
            <a:xfrm>
              <a:off x="5711329" y="1558505"/>
              <a:ext cx="3011401" cy="118469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86 Grupo"/>
            <p:cNvGrpSpPr/>
            <p:nvPr/>
          </p:nvGrpSpPr>
          <p:grpSpPr>
            <a:xfrm>
              <a:off x="5810250" y="1558505"/>
              <a:ext cx="2723631" cy="1050143"/>
              <a:chOff x="5810250" y="1558505"/>
              <a:chExt cx="2723631" cy="1050143"/>
            </a:xfrm>
          </p:grpSpPr>
          <p:cxnSp>
            <p:nvCxnSpPr>
              <p:cNvPr id="7" name="6 Conector recto"/>
              <p:cNvCxnSpPr/>
              <p:nvPr/>
            </p:nvCxnSpPr>
            <p:spPr>
              <a:xfrm>
                <a:off x="5810250" y="1756526"/>
                <a:ext cx="828675" cy="0"/>
              </a:xfrm>
              <a:prstGeom prst="line">
                <a:avLst/>
              </a:prstGeom>
              <a:no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8 CuadroTexto"/>
              <p:cNvSpPr txBox="1"/>
              <p:nvPr/>
            </p:nvSpPr>
            <p:spPr>
              <a:xfrm>
                <a:off x="6784684" y="1558505"/>
                <a:ext cx="1749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Minimal routing</a:t>
                </a:r>
                <a:endParaRPr lang="en-US" dirty="0"/>
              </a:p>
            </p:txBody>
          </p:sp>
          <p:sp>
            <p:nvSpPr>
              <p:cNvPr id="10" name="9 Rectángulo"/>
              <p:cNvSpPr/>
              <p:nvPr/>
            </p:nvSpPr>
            <p:spPr>
              <a:xfrm>
                <a:off x="5810250" y="2171681"/>
                <a:ext cx="352426" cy="4369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</a:rPr>
                  <a:t>1</a:t>
                </a:r>
                <a:endParaRPr lang="en-US" sz="2000" b="1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28" name="127 Rectángulo"/>
              <p:cNvSpPr/>
              <p:nvPr/>
            </p:nvSpPr>
            <p:spPr>
              <a:xfrm>
                <a:off x="6477000" y="2072968"/>
                <a:ext cx="323850" cy="4369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B050"/>
                    </a:solidFill>
                  </a:rPr>
                  <a:t>2</a:t>
                </a:r>
                <a:endParaRPr lang="en-US" sz="2000" b="1" baseline="-25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9" name="128 Rectángulo"/>
              <p:cNvSpPr/>
              <p:nvPr/>
            </p:nvSpPr>
            <p:spPr>
              <a:xfrm>
                <a:off x="7111709" y="1980571"/>
                <a:ext cx="323850" cy="4369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</a:rPr>
                  <a:t>3</a:t>
                </a:r>
                <a:endParaRPr lang="en-US" sz="2000" b="1" baseline="-25000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4" name="13 Conector recto de flecha"/>
              <p:cNvCxnSpPr>
                <a:stCxn id="10" idx="3"/>
                <a:endCxn id="128" idx="1"/>
              </p:cNvCxnSpPr>
              <p:nvPr/>
            </p:nvCxnSpPr>
            <p:spPr>
              <a:xfrm flipV="1">
                <a:off x="6162676" y="2291452"/>
                <a:ext cx="314324" cy="9871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 de flecha"/>
              <p:cNvCxnSpPr>
                <a:stCxn id="128" idx="3"/>
                <a:endCxn id="129" idx="1"/>
              </p:cNvCxnSpPr>
              <p:nvPr/>
            </p:nvCxnSpPr>
            <p:spPr>
              <a:xfrm flipV="1">
                <a:off x="6800850" y="2199055"/>
                <a:ext cx="310859" cy="9239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" name="173 Grupo"/>
          <p:cNvGrpSpPr/>
          <p:nvPr/>
        </p:nvGrpSpPr>
        <p:grpSpPr>
          <a:xfrm>
            <a:off x="5711329" y="3204734"/>
            <a:ext cx="3229471" cy="1341554"/>
            <a:chOff x="5711329" y="2950734"/>
            <a:chExt cx="3229471" cy="1341554"/>
          </a:xfrm>
        </p:grpSpPr>
        <p:sp>
          <p:nvSpPr>
            <p:cNvPr id="177" name="176 Rectángulo"/>
            <p:cNvSpPr/>
            <p:nvPr/>
          </p:nvSpPr>
          <p:spPr>
            <a:xfrm>
              <a:off x="5711329" y="2956717"/>
              <a:ext cx="3229471" cy="1335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131 Conector recto"/>
            <p:cNvCxnSpPr/>
            <p:nvPr/>
          </p:nvCxnSpPr>
          <p:spPr>
            <a:xfrm>
              <a:off x="5810250" y="3148755"/>
              <a:ext cx="828675" cy="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" name="132 CuadroTexto"/>
            <p:cNvSpPr txBox="1"/>
            <p:nvPr/>
          </p:nvSpPr>
          <p:spPr>
            <a:xfrm>
              <a:off x="6784684" y="2950734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Global misrouting</a:t>
              </a:r>
              <a:endParaRPr lang="en-US" dirty="0"/>
            </a:p>
          </p:txBody>
        </p:sp>
        <p:sp>
          <p:nvSpPr>
            <p:cNvPr id="139" name="138 Rectángulo"/>
            <p:cNvSpPr/>
            <p:nvPr/>
          </p:nvSpPr>
          <p:spPr>
            <a:xfrm>
              <a:off x="5810250" y="3763410"/>
              <a:ext cx="352426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1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140" name="139 Rectángulo"/>
            <p:cNvSpPr/>
            <p:nvPr/>
          </p:nvSpPr>
          <p:spPr>
            <a:xfrm>
              <a:off x="6477000" y="3664697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2</a:t>
              </a:r>
              <a:endParaRPr lang="en-US" sz="20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41" name="140 Rectángulo"/>
            <p:cNvSpPr/>
            <p:nvPr/>
          </p:nvSpPr>
          <p:spPr>
            <a:xfrm>
              <a:off x="7111709" y="3572300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3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42" name="141 Conector recto de flecha"/>
            <p:cNvCxnSpPr>
              <a:stCxn id="139" idx="3"/>
              <a:endCxn id="140" idx="1"/>
            </p:cNvCxnSpPr>
            <p:nvPr/>
          </p:nvCxnSpPr>
          <p:spPr>
            <a:xfrm flipV="1">
              <a:off x="6162676" y="3883181"/>
              <a:ext cx="314324" cy="987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 de flecha"/>
            <p:cNvCxnSpPr>
              <a:stCxn id="140" idx="3"/>
              <a:endCxn id="141" idx="1"/>
            </p:cNvCxnSpPr>
            <p:nvPr/>
          </p:nvCxnSpPr>
          <p:spPr>
            <a:xfrm flipV="1">
              <a:off x="6800850" y="3790784"/>
              <a:ext cx="310859" cy="923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144 Rectángulo"/>
            <p:cNvSpPr/>
            <p:nvPr/>
          </p:nvSpPr>
          <p:spPr>
            <a:xfrm>
              <a:off x="7764171" y="3473587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4</a:t>
              </a:r>
              <a:endParaRPr lang="en-US" sz="20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46" name="145 Rectángulo"/>
            <p:cNvSpPr/>
            <p:nvPr/>
          </p:nvSpPr>
          <p:spPr>
            <a:xfrm>
              <a:off x="8398880" y="3381190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5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47" name="146 Conector recto de flecha"/>
            <p:cNvCxnSpPr>
              <a:stCxn id="141" idx="3"/>
              <a:endCxn id="145" idx="1"/>
            </p:cNvCxnSpPr>
            <p:nvPr/>
          </p:nvCxnSpPr>
          <p:spPr>
            <a:xfrm flipV="1">
              <a:off x="7435559" y="3692071"/>
              <a:ext cx="328612" cy="987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147 Conector recto de flecha"/>
            <p:cNvCxnSpPr>
              <a:stCxn id="145" idx="3"/>
              <a:endCxn id="146" idx="1"/>
            </p:cNvCxnSpPr>
            <p:nvPr/>
          </p:nvCxnSpPr>
          <p:spPr>
            <a:xfrm flipV="1">
              <a:off x="8088021" y="3599674"/>
              <a:ext cx="310859" cy="923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70 Forma libre"/>
          <p:cNvSpPr/>
          <p:nvPr/>
        </p:nvSpPr>
        <p:spPr>
          <a:xfrm>
            <a:off x="2694085" y="5576888"/>
            <a:ext cx="396778" cy="638175"/>
          </a:xfrm>
          <a:custGeom>
            <a:avLst/>
            <a:gdLst>
              <a:gd name="connsiteX0" fmla="*/ 34828 w 396778"/>
              <a:gd name="connsiteY0" fmla="*/ 638175 h 638175"/>
              <a:gd name="connsiteX1" fmla="*/ 34828 w 396778"/>
              <a:gd name="connsiteY1" fmla="*/ 371475 h 638175"/>
              <a:gd name="connsiteX2" fmla="*/ 396778 w 396778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778" h="638175">
                <a:moveTo>
                  <a:pt x="34828" y="638175"/>
                </a:moveTo>
                <a:cubicBezTo>
                  <a:pt x="4665" y="558006"/>
                  <a:pt x="-25497" y="477837"/>
                  <a:pt x="34828" y="371475"/>
                </a:cubicBezTo>
                <a:cubicBezTo>
                  <a:pt x="95153" y="265113"/>
                  <a:pt x="245965" y="132556"/>
                  <a:pt x="396778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72 Explosión 1"/>
          <p:cNvSpPr/>
          <p:nvPr/>
        </p:nvSpPr>
        <p:spPr>
          <a:xfrm>
            <a:off x="3299521" y="5113690"/>
            <a:ext cx="299556" cy="240466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74 Forma libre"/>
          <p:cNvSpPr/>
          <p:nvPr/>
        </p:nvSpPr>
        <p:spPr>
          <a:xfrm>
            <a:off x="2052638" y="5391150"/>
            <a:ext cx="1110281" cy="180975"/>
          </a:xfrm>
          <a:custGeom>
            <a:avLst/>
            <a:gdLst>
              <a:gd name="connsiteX0" fmla="*/ 1033462 w 1110281"/>
              <a:gd name="connsiteY0" fmla="*/ 180975 h 180975"/>
              <a:gd name="connsiteX1" fmla="*/ 1095375 w 1110281"/>
              <a:gd name="connsiteY1" fmla="*/ 142875 h 180975"/>
              <a:gd name="connsiteX2" fmla="*/ 1100137 w 1110281"/>
              <a:gd name="connsiteY2" fmla="*/ 61913 h 180975"/>
              <a:gd name="connsiteX3" fmla="*/ 976312 w 1110281"/>
              <a:gd name="connsiteY3" fmla="*/ 47625 h 180975"/>
              <a:gd name="connsiteX4" fmla="*/ 447675 w 1110281"/>
              <a:gd name="connsiteY4" fmla="*/ 47625 h 180975"/>
              <a:gd name="connsiteX5" fmla="*/ 90487 w 1110281"/>
              <a:gd name="connsiteY5" fmla="*/ 42863 h 180975"/>
              <a:gd name="connsiteX6" fmla="*/ 0 w 1110281"/>
              <a:gd name="connsiteY6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0281" h="180975">
                <a:moveTo>
                  <a:pt x="1033462" y="180975"/>
                </a:moveTo>
                <a:cubicBezTo>
                  <a:pt x="1058862" y="171847"/>
                  <a:pt x="1084263" y="162719"/>
                  <a:pt x="1095375" y="142875"/>
                </a:cubicBezTo>
                <a:cubicBezTo>
                  <a:pt x="1106487" y="123031"/>
                  <a:pt x="1119981" y="77788"/>
                  <a:pt x="1100137" y="61913"/>
                </a:cubicBezTo>
                <a:cubicBezTo>
                  <a:pt x="1080293" y="46038"/>
                  <a:pt x="1085056" y="50006"/>
                  <a:pt x="976312" y="47625"/>
                </a:cubicBezTo>
                <a:cubicBezTo>
                  <a:pt x="867568" y="45244"/>
                  <a:pt x="447675" y="47625"/>
                  <a:pt x="447675" y="47625"/>
                </a:cubicBezTo>
                <a:lnTo>
                  <a:pt x="90487" y="42863"/>
                </a:lnTo>
                <a:cubicBezTo>
                  <a:pt x="15875" y="34926"/>
                  <a:pt x="7937" y="1746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75 Forma libre"/>
          <p:cNvSpPr/>
          <p:nvPr/>
        </p:nvSpPr>
        <p:spPr>
          <a:xfrm>
            <a:off x="1057275" y="4357688"/>
            <a:ext cx="1000125" cy="1038860"/>
          </a:xfrm>
          <a:custGeom>
            <a:avLst/>
            <a:gdLst>
              <a:gd name="connsiteX0" fmla="*/ 1000125 w 1000125"/>
              <a:gd name="connsiteY0" fmla="*/ 1038225 h 1038860"/>
              <a:gd name="connsiteX1" fmla="*/ 923925 w 1000125"/>
              <a:gd name="connsiteY1" fmla="*/ 966787 h 1038860"/>
              <a:gd name="connsiteX2" fmla="*/ 542925 w 1000125"/>
              <a:gd name="connsiteY2" fmla="*/ 585787 h 1038860"/>
              <a:gd name="connsiteX3" fmla="*/ 133350 w 1000125"/>
              <a:gd name="connsiteY3" fmla="*/ 157162 h 1038860"/>
              <a:gd name="connsiteX4" fmla="*/ 0 w 1000125"/>
              <a:gd name="connsiteY4" fmla="*/ 0 h 103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25" h="1038860">
                <a:moveTo>
                  <a:pt x="1000125" y="1038225"/>
                </a:moveTo>
                <a:cubicBezTo>
                  <a:pt x="1000125" y="1040209"/>
                  <a:pt x="1000125" y="1042193"/>
                  <a:pt x="923925" y="966787"/>
                </a:cubicBezTo>
                <a:cubicBezTo>
                  <a:pt x="847725" y="891381"/>
                  <a:pt x="674687" y="720724"/>
                  <a:pt x="542925" y="585787"/>
                </a:cubicBezTo>
                <a:cubicBezTo>
                  <a:pt x="411162" y="450849"/>
                  <a:pt x="223837" y="254793"/>
                  <a:pt x="133350" y="157162"/>
                </a:cubicBezTo>
                <a:cubicBezTo>
                  <a:pt x="42863" y="59531"/>
                  <a:pt x="21431" y="29765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76 Forma libre"/>
          <p:cNvSpPr/>
          <p:nvPr/>
        </p:nvSpPr>
        <p:spPr>
          <a:xfrm>
            <a:off x="898002" y="3471863"/>
            <a:ext cx="168798" cy="895350"/>
          </a:xfrm>
          <a:custGeom>
            <a:avLst/>
            <a:gdLst>
              <a:gd name="connsiteX0" fmla="*/ 168798 w 168798"/>
              <a:gd name="connsiteY0" fmla="*/ 895350 h 895350"/>
              <a:gd name="connsiteX1" fmla="*/ 78311 w 168798"/>
              <a:gd name="connsiteY1" fmla="*/ 723900 h 895350"/>
              <a:gd name="connsiteX2" fmla="*/ 6873 w 168798"/>
              <a:gd name="connsiteY2" fmla="*/ 242887 h 895350"/>
              <a:gd name="connsiteX3" fmla="*/ 6873 w 168798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98" h="895350">
                <a:moveTo>
                  <a:pt x="168798" y="895350"/>
                </a:moveTo>
                <a:cubicBezTo>
                  <a:pt x="137048" y="863997"/>
                  <a:pt x="105298" y="832644"/>
                  <a:pt x="78311" y="723900"/>
                </a:cubicBezTo>
                <a:cubicBezTo>
                  <a:pt x="51324" y="615156"/>
                  <a:pt x="18779" y="363537"/>
                  <a:pt x="6873" y="242887"/>
                </a:cubicBezTo>
                <a:cubicBezTo>
                  <a:pt x="-5033" y="122237"/>
                  <a:pt x="920" y="61118"/>
                  <a:pt x="687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77 Forma libre"/>
          <p:cNvSpPr/>
          <p:nvPr/>
        </p:nvSpPr>
        <p:spPr>
          <a:xfrm>
            <a:off x="904875" y="3290888"/>
            <a:ext cx="819150" cy="185737"/>
          </a:xfrm>
          <a:custGeom>
            <a:avLst/>
            <a:gdLst>
              <a:gd name="connsiteX0" fmla="*/ 0 w 819150"/>
              <a:gd name="connsiteY0" fmla="*/ 185737 h 185737"/>
              <a:gd name="connsiteX1" fmla="*/ 19050 w 819150"/>
              <a:gd name="connsiteY1" fmla="*/ 123825 h 185737"/>
              <a:gd name="connsiteX2" fmla="*/ 57150 w 819150"/>
              <a:gd name="connsiteY2" fmla="*/ 100012 h 185737"/>
              <a:gd name="connsiteX3" fmla="*/ 252412 w 819150"/>
              <a:gd name="connsiteY3" fmla="*/ 80962 h 185737"/>
              <a:gd name="connsiteX4" fmla="*/ 819150 w 819150"/>
              <a:gd name="connsiteY4" fmla="*/ 0 h 185737"/>
              <a:gd name="connsiteX5" fmla="*/ 819150 w 819150"/>
              <a:gd name="connsiteY5" fmla="*/ 0 h 185737"/>
              <a:gd name="connsiteX6" fmla="*/ 819150 w 819150"/>
              <a:gd name="connsiteY6" fmla="*/ 0 h 1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185737">
                <a:moveTo>
                  <a:pt x="0" y="185737"/>
                </a:moveTo>
                <a:cubicBezTo>
                  <a:pt x="4762" y="161924"/>
                  <a:pt x="9525" y="138112"/>
                  <a:pt x="19050" y="123825"/>
                </a:cubicBezTo>
                <a:cubicBezTo>
                  <a:pt x="28575" y="109538"/>
                  <a:pt x="18256" y="107156"/>
                  <a:pt x="57150" y="100012"/>
                </a:cubicBezTo>
                <a:cubicBezTo>
                  <a:pt x="96044" y="92868"/>
                  <a:pt x="125412" y="97631"/>
                  <a:pt x="252412" y="80962"/>
                </a:cubicBezTo>
                <a:cubicBezTo>
                  <a:pt x="379412" y="64293"/>
                  <a:pt x="819150" y="0"/>
                  <a:pt x="819150" y="0"/>
                </a:cubicBezTo>
                <a:lnTo>
                  <a:pt x="819150" y="0"/>
                </a:lnTo>
                <a:lnTo>
                  <a:pt x="81915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161 CuadroTexto"/>
          <p:cNvSpPr txBox="1"/>
          <p:nvPr/>
        </p:nvSpPr>
        <p:spPr>
          <a:xfrm>
            <a:off x="2349024" y="506266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grpSp>
        <p:nvGrpSpPr>
          <p:cNvPr id="91" name="90 Grupo"/>
          <p:cNvGrpSpPr/>
          <p:nvPr/>
        </p:nvGrpSpPr>
        <p:grpSpPr>
          <a:xfrm>
            <a:off x="4441931" y="4804153"/>
            <a:ext cx="4498870" cy="1447110"/>
            <a:chOff x="4441931" y="4372353"/>
            <a:chExt cx="4498870" cy="1447110"/>
          </a:xfrm>
        </p:grpSpPr>
        <p:sp>
          <p:nvSpPr>
            <p:cNvPr id="179" name="178 Rectángulo"/>
            <p:cNvSpPr/>
            <p:nvPr/>
          </p:nvSpPr>
          <p:spPr>
            <a:xfrm>
              <a:off x="4441931" y="4403207"/>
              <a:ext cx="4498870" cy="141625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148 Conector recto"/>
            <p:cNvCxnSpPr/>
            <p:nvPr/>
          </p:nvCxnSpPr>
          <p:spPr>
            <a:xfrm>
              <a:off x="5810250" y="4570374"/>
              <a:ext cx="8286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0" name="149 CuadroTexto"/>
            <p:cNvSpPr txBox="1"/>
            <p:nvPr/>
          </p:nvSpPr>
          <p:spPr>
            <a:xfrm>
              <a:off x="6784684" y="437235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OLM</a:t>
              </a:r>
              <a:endParaRPr lang="en-US" dirty="0"/>
            </a:p>
          </p:txBody>
        </p:sp>
        <p:sp>
          <p:nvSpPr>
            <p:cNvPr id="151" name="150 Rectángulo"/>
            <p:cNvSpPr/>
            <p:nvPr/>
          </p:nvSpPr>
          <p:spPr>
            <a:xfrm>
              <a:off x="5201741" y="5185029"/>
              <a:ext cx="352426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1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152" name="151 Rectángulo"/>
            <p:cNvSpPr/>
            <p:nvPr/>
          </p:nvSpPr>
          <p:spPr>
            <a:xfrm>
              <a:off x="5868491" y="5086316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2</a:t>
              </a:r>
              <a:endParaRPr lang="en-US" sz="20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53" name="152 Rectángulo"/>
            <p:cNvSpPr/>
            <p:nvPr/>
          </p:nvSpPr>
          <p:spPr>
            <a:xfrm>
              <a:off x="6512190" y="5185029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1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54" name="153 Conector recto de flecha"/>
            <p:cNvCxnSpPr>
              <a:stCxn id="151" idx="3"/>
            </p:cNvCxnSpPr>
            <p:nvPr/>
          </p:nvCxnSpPr>
          <p:spPr>
            <a:xfrm flipV="1">
              <a:off x="5554167" y="5304800"/>
              <a:ext cx="314324" cy="987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154 Conector recto de flecha"/>
            <p:cNvCxnSpPr>
              <a:stCxn id="152" idx="3"/>
              <a:endCxn id="153" idx="1"/>
            </p:cNvCxnSpPr>
            <p:nvPr/>
          </p:nvCxnSpPr>
          <p:spPr>
            <a:xfrm>
              <a:off x="6192341" y="5304800"/>
              <a:ext cx="319849" cy="987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 de flecha"/>
            <p:cNvCxnSpPr>
              <a:stCxn id="153" idx="3"/>
            </p:cNvCxnSpPr>
            <p:nvPr/>
          </p:nvCxnSpPr>
          <p:spPr>
            <a:xfrm flipV="1">
              <a:off x="6836040" y="5126053"/>
              <a:ext cx="328612" cy="2774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159 Rectángulo"/>
            <p:cNvSpPr/>
            <p:nvPr/>
          </p:nvSpPr>
          <p:spPr>
            <a:xfrm>
              <a:off x="4594508" y="5185029"/>
              <a:ext cx="352426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1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61" name="160 Conector recto de flecha"/>
            <p:cNvCxnSpPr>
              <a:stCxn id="160" idx="3"/>
              <a:endCxn id="151" idx="1"/>
            </p:cNvCxnSpPr>
            <p:nvPr/>
          </p:nvCxnSpPr>
          <p:spPr>
            <a:xfrm>
              <a:off x="4946934" y="5403513"/>
              <a:ext cx="25480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162 Rectángulo"/>
            <p:cNvSpPr/>
            <p:nvPr/>
          </p:nvSpPr>
          <p:spPr>
            <a:xfrm>
              <a:off x="7160842" y="4993919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3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164" name="163 Rectángulo"/>
            <p:cNvSpPr/>
            <p:nvPr/>
          </p:nvSpPr>
          <p:spPr>
            <a:xfrm>
              <a:off x="7813304" y="4895206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4</a:t>
              </a:r>
              <a:endParaRPr lang="en-US" sz="20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65" name="164 Rectángulo"/>
            <p:cNvSpPr/>
            <p:nvPr/>
          </p:nvSpPr>
          <p:spPr>
            <a:xfrm>
              <a:off x="8448013" y="4802809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5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66" name="165 Conector recto de flecha"/>
            <p:cNvCxnSpPr>
              <a:stCxn id="163" idx="3"/>
              <a:endCxn id="164" idx="1"/>
            </p:cNvCxnSpPr>
            <p:nvPr/>
          </p:nvCxnSpPr>
          <p:spPr>
            <a:xfrm flipV="1">
              <a:off x="7484692" y="5113690"/>
              <a:ext cx="328612" cy="987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 de flecha"/>
            <p:cNvCxnSpPr>
              <a:stCxn id="164" idx="3"/>
              <a:endCxn id="165" idx="1"/>
            </p:cNvCxnSpPr>
            <p:nvPr/>
          </p:nvCxnSpPr>
          <p:spPr>
            <a:xfrm flipV="1">
              <a:off x="8137154" y="5021293"/>
              <a:ext cx="310859" cy="923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167 CuadroTexto"/>
          <p:cNvSpPr txBox="1"/>
          <p:nvPr/>
        </p:nvSpPr>
        <p:spPr>
          <a:xfrm>
            <a:off x="1489503" y="456759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69" name="168 Explosión 1"/>
          <p:cNvSpPr/>
          <p:nvPr/>
        </p:nvSpPr>
        <p:spPr>
          <a:xfrm>
            <a:off x="1095081" y="3889034"/>
            <a:ext cx="299556" cy="240466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169 CuadroTexto"/>
          <p:cNvSpPr txBox="1"/>
          <p:nvPr/>
        </p:nvSpPr>
        <p:spPr>
          <a:xfrm>
            <a:off x="282347" y="354014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172" name="171 CuadroTexto"/>
          <p:cNvSpPr txBox="1"/>
          <p:nvPr/>
        </p:nvSpPr>
        <p:spPr>
          <a:xfrm>
            <a:off x="980737" y="296951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84" name="83 Forma libre"/>
          <p:cNvSpPr/>
          <p:nvPr/>
        </p:nvSpPr>
        <p:spPr>
          <a:xfrm>
            <a:off x="1719263" y="3275934"/>
            <a:ext cx="1659731" cy="17335"/>
          </a:xfrm>
          <a:custGeom>
            <a:avLst/>
            <a:gdLst>
              <a:gd name="connsiteX0" fmla="*/ 0 w 1659731"/>
              <a:gd name="connsiteY0" fmla="*/ 17335 h 17335"/>
              <a:gd name="connsiteX1" fmla="*/ 102393 w 1659731"/>
              <a:gd name="connsiteY1" fmla="*/ 666 h 17335"/>
              <a:gd name="connsiteX2" fmla="*/ 240506 w 1659731"/>
              <a:gd name="connsiteY2" fmla="*/ 3047 h 17335"/>
              <a:gd name="connsiteX3" fmla="*/ 557212 w 1659731"/>
              <a:gd name="connsiteY3" fmla="*/ 17335 h 17335"/>
              <a:gd name="connsiteX4" fmla="*/ 1331118 w 1659731"/>
              <a:gd name="connsiteY4" fmla="*/ 14954 h 17335"/>
              <a:gd name="connsiteX5" fmla="*/ 1659731 w 1659731"/>
              <a:gd name="connsiteY5" fmla="*/ 3047 h 1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731" h="17335">
                <a:moveTo>
                  <a:pt x="0" y="17335"/>
                </a:moveTo>
                <a:cubicBezTo>
                  <a:pt x="31154" y="10191"/>
                  <a:pt x="62309" y="3047"/>
                  <a:pt x="102393" y="666"/>
                </a:cubicBezTo>
                <a:cubicBezTo>
                  <a:pt x="142477" y="-1715"/>
                  <a:pt x="240506" y="3047"/>
                  <a:pt x="240506" y="3047"/>
                </a:cubicBezTo>
                <a:lnTo>
                  <a:pt x="557212" y="17335"/>
                </a:lnTo>
                <a:lnTo>
                  <a:pt x="1331118" y="14954"/>
                </a:lnTo>
                <a:cubicBezTo>
                  <a:pt x="1514871" y="12573"/>
                  <a:pt x="1587301" y="7810"/>
                  <a:pt x="1659731" y="304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172 CuadroTexto"/>
          <p:cNvSpPr txBox="1"/>
          <p:nvPr/>
        </p:nvSpPr>
        <p:spPr>
          <a:xfrm>
            <a:off x="2331314" y="2872259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4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86" name="85 Forma libre"/>
          <p:cNvSpPr/>
          <p:nvPr/>
        </p:nvSpPr>
        <p:spPr>
          <a:xfrm>
            <a:off x="3367088" y="3263493"/>
            <a:ext cx="1023937" cy="107081"/>
          </a:xfrm>
          <a:custGeom>
            <a:avLst/>
            <a:gdLst>
              <a:gd name="connsiteX0" fmla="*/ 0 w 1023937"/>
              <a:gd name="connsiteY0" fmla="*/ 17870 h 107081"/>
              <a:gd name="connsiteX1" fmla="*/ 71437 w 1023937"/>
              <a:gd name="connsiteY1" fmla="*/ 8345 h 107081"/>
              <a:gd name="connsiteX2" fmla="*/ 173831 w 1023937"/>
              <a:gd name="connsiteY2" fmla="*/ 1201 h 107081"/>
              <a:gd name="connsiteX3" fmla="*/ 280987 w 1023937"/>
              <a:gd name="connsiteY3" fmla="*/ 34538 h 107081"/>
              <a:gd name="connsiteX4" fmla="*/ 495300 w 1023937"/>
              <a:gd name="connsiteY4" fmla="*/ 65495 h 107081"/>
              <a:gd name="connsiteX5" fmla="*/ 681037 w 1023937"/>
              <a:gd name="connsiteY5" fmla="*/ 94070 h 107081"/>
              <a:gd name="connsiteX6" fmla="*/ 807243 w 1023937"/>
              <a:gd name="connsiteY6" fmla="*/ 105976 h 107081"/>
              <a:gd name="connsiteX7" fmla="*/ 916781 w 1023937"/>
              <a:gd name="connsiteY7" fmla="*/ 67876 h 107081"/>
              <a:gd name="connsiteX8" fmla="*/ 1023937 w 1023937"/>
              <a:gd name="connsiteY8" fmla="*/ 3582 h 10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3937" h="107081">
                <a:moveTo>
                  <a:pt x="0" y="17870"/>
                </a:moveTo>
                <a:cubicBezTo>
                  <a:pt x="21232" y="14496"/>
                  <a:pt x="42465" y="11123"/>
                  <a:pt x="71437" y="8345"/>
                </a:cubicBezTo>
                <a:cubicBezTo>
                  <a:pt x="100409" y="5567"/>
                  <a:pt x="138906" y="-3165"/>
                  <a:pt x="173831" y="1201"/>
                </a:cubicBezTo>
                <a:cubicBezTo>
                  <a:pt x="208756" y="5566"/>
                  <a:pt x="227409" y="23822"/>
                  <a:pt x="280987" y="34538"/>
                </a:cubicBezTo>
                <a:cubicBezTo>
                  <a:pt x="334565" y="45254"/>
                  <a:pt x="495300" y="65495"/>
                  <a:pt x="495300" y="65495"/>
                </a:cubicBezTo>
                <a:lnTo>
                  <a:pt x="681037" y="94070"/>
                </a:lnTo>
                <a:cubicBezTo>
                  <a:pt x="733028" y="100817"/>
                  <a:pt x="767952" y="110342"/>
                  <a:pt x="807243" y="105976"/>
                </a:cubicBezTo>
                <a:cubicBezTo>
                  <a:pt x="846534" y="101610"/>
                  <a:pt x="880665" y="84942"/>
                  <a:pt x="916781" y="67876"/>
                </a:cubicBezTo>
                <a:cubicBezTo>
                  <a:pt x="952897" y="50810"/>
                  <a:pt x="988417" y="27196"/>
                  <a:pt x="1023937" y="358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174 CuadroTexto"/>
          <p:cNvSpPr txBox="1"/>
          <p:nvPr/>
        </p:nvSpPr>
        <p:spPr>
          <a:xfrm>
            <a:off x="708895" y="6011490"/>
            <a:ext cx="8915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Source </a:t>
            </a:r>
            <a:br>
              <a:rPr lang="en-US" sz="1600" dirty="0" smtClean="0"/>
            </a:br>
            <a:r>
              <a:rPr lang="en-US" sz="1600" dirty="0" smtClean="0"/>
              <a:t>group</a:t>
            </a:r>
            <a:endParaRPr lang="en-US" sz="1600" dirty="0"/>
          </a:p>
        </p:txBody>
      </p:sp>
      <p:sp>
        <p:nvSpPr>
          <p:cNvPr id="184" name="183 CuadroTexto"/>
          <p:cNvSpPr txBox="1"/>
          <p:nvPr/>
        </p:nvSpPr>
        <p:spPr>
          <a:xfrm>
            <a:off x="4340548" y="2471547"/>
            <a:ext cx="120898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Destination</a:t>
            </a:r>
            <a:br>
              <a:rPr lang="en-US" sz="1600" dirty="0" smtClean="0"/>
            </a:br>
            <a:r>
              <a:rPr lang="en-US" sz="1600" dirty="0" smtClean="0"/>
              <a:t>group</a:t>
            </a:r>
            <a:endParaRPr lang="en-US" sz="1600" dirty="0"/>
          </a:p>
        </p:txBody>
      </p:sp>
      <p:sp>
        <p:nvSpPr>
          <p:cNvPr id="185" name="184 CuadroTexto"/>
          <p:cNvSpPr txBox="1"/>
          <p:nvPr/>
        </p:nvSpPr>
        <p:spPr>
          <a:xfrm>
            <a:off x="112169" y="2444744"/>
            <a:ext cx="82586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/>
              <a:t>Interm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group</a:t>
            </a:r>
            <a:endParaRPr lang="en-US" sz="1600" dirty="0"/>
          </a:p>
        </p:txBody>
      </p:sp>
      <p:sp>
        <p:nvSpPr>
          <p:cNvPr id="156" name="155 CuadroTexto"/>
          <p:cNvSpPr txBox="1"/>
          <p:nvPr/>
        </p:nvSpPr>
        <p:spPr>
          <a:xfrm>
            <a:off x="1685886" y="6492964"/>
            <a:ext cx="787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 </a:t>
            </a:r>
            <a:r>
              <a:rPr lang="it-IT" sz="1200" dirty="0" smtClean="0"/>
              <a:t>García </a:t>
            </a:r>
            <a:r>
              <a:rPr lang="en-US" sz="1200" i="1" dirty="0" smtClean="0"/>
              <a:t>et al</a:t>
            </a:r>
            <a:r>
              <a:rPr lang="en-US" sz="1200" dirty="0" smtClean="0"/>
              <a:t>, “Efficient Routing Mechanisms for Dragonfly networks”, ICPP’13</a:t>
            </a:r>
          </a:p>
        </p:txBody>
      </p:sp>
    </p:spTree>
    <p:extLst>
      <p:ext uri="{BB962C8B-B14F-4D97-AF65-F5344CB8AC3E}">
        <p14:creationId xmlns:p14="http://schemas.microsoft.com/office/powerpoint/2010/main" val="401943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6" grpId="0" animBg="1"/>
      <p:bldP spid="127" grpId="0" animBg="1"/>
      <p:bldP spid="10240" grpId="0"/>
      <p:bldP spid="10240" grpId="1"/>
      <p:bldP spid="10240" grpId="2"/>
      <p:bldP spid="130" grpId="0"/>
      <p:bldP spid="130" grpId="1"/>
      <p:bldP spid="131" grpId="0"/>
      <p:bldP spid="131" grpId="1"/>
      <p:bldP spid="10245" grpId="0" animBg="1"/>
      <p:bldP spid="10246" grpId="0" animBg="1"/>
      <p:bldP spid="10247" grpId="0" animBg="1"/>
      <p:bldP spid="10248" grpId="0" animBg="1"/>
      <p:bldP spid="10250" grpId="0" animBg="1"/>
      <p:bldP spid="118" grpId="0"/>
      <p:bldP spid="118" grpId="1"/>
      <p:bldP spid="119" grpId="0"/>
      <p:bldP spid="119" grpId="1"/>
      <p:bldP spid="120" grpId="0"/>
      <p:bldP spid="120" grpId="1"/>
      <p:bldP spid="123" grpId="0"/>
      <p:bldP spid="123" grpId="1"/>
      <p:bldP spid="125" grpId="0"/>
      <p:bldP spid="125" grpId="1"/>
      <p:bldP spid="125" grpId="2"/>
      <p:bldP spid="71" grpId="0" animBg="1"/>
      <p:bldP spid="73" grpId="0" animBg="1"/>
      <p:bldP spid="73" grpId="1" animBg="1"/>
      <p:bldP spid="75" grpId="0" animBg="1"/>
      <p:bldP spid="76" grpId="0" animBg="1"/>
      <p:bldP spid="77" grpId="0" animBg="1"/>
      <p:bldP spid="78" grpId="0" animBg="1"/>
      <p:bldP spid="162" grpId="0"/>
      <p:bldP spid="168" grpId="0"/>
      <p:bldP spid="169" grpId="0" animBg="1"/>
      <p:bldP spid="169" grpId="1" animBg="1"/>
      <p:bldP spid="170" grpId="0"/>
      <p:bldP spid="172" grpId="0"/>
      <p:bldP spid="84" grpId="0" animBg="1"/>
      <p:bldP spid="173" grpId="0"/>
      <p:bldP spid="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b="1" dirty="0" err="1" smtClean="0"/>
              <a:t>Introduction</a:t>
            </a:r>
            <a:r>
              <a:rPr lang="es-ES" b="1" dirty="0" smtClean="0"/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/>
              <a:t>Direct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</a:t>
            </a:r>
            <a:r>
              <a:rPr lang="es-ES" dirty="0" err="1" smtClean="0"/>
              <a:t>network</a:t>
            </a:r>
            <a:r>
              <a:rPr lang="es-ES" dirty="0" smtClean="0"/>
              <a:t> </a:t>
            </a:r>
            <a:r>
              <a:rPr lang="es-ES" dirty="0" err="1" smtClean="0"/>
              <a:t>topologies</a:t>
            </a:r>
            <a:r>
              <a:rPr lang="es-ES" dirty="0" smtClean="0"/>
              <a:t>: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radix</a:t>
            </a:r>
            <a:endParaRPr lang="es-E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/>
              <a:t>Deadlock</a:t>
            </a:r>
            <a:r>
              <a:rPr lang="es-ES" dirty="0" smtClean="0"/>
              <a:t> </a:t>
            </a:r>
            <a:r>
              <a:rPr lang="es-ES" dirty="0" err="1" smtClean="0"/>
              <a:t>avoidance</a:t>
            </a:r>
            <a:r>
              <a:rPr lang="es-ES" dirty="0" smtClean="0"/>
              <a:t> </a:t>
            </a:r>
            <a:r>
              <a:rPr lang="es-ES" dirty="0" err="1" smtClean="0"/>
              <a:t>mechanisms</a:t>
            </a:r>
            <a:endParaRPr lang="es-E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/>
              <a:t>Topologies</a:t>
            </a:r>
            <a:r>
              <a:rPr lang="es-ES" dirty="0" smtClean="0"/>
              <a:t> </a:t>
            </a:r>
            <a:r>
              <a:rPr lang="es-ES" dirty="0" err="1" smtClean="0"/>
              <a:t>proposed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high-radix</a:t>
            </a:r>
            <a:r>
              <a:rPr lang="es-ES" dirty="0" smtClean="0"/>
              <a:t> </a:t>
            </a:r>
            <a:r>
              <a:rPr lang="es-ES" dirty="0" err="1" smtClean="0"/>
              <a:t>networks</a:t>
            </a:r>
            <a:endParaRPr lang="es-ES" dirty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Dragonfly</a:t>
            </a:r>
            <a:r>
              <a:rPr lang="es-ES" dirty="0" smtClean="0"/>
              <a:t> </a:t>
            </a:r>
            <a:r>
              <a:rPr lang="es-ES" dirty="0" err="1" smtClean="0"/>
              <a:t>networks</a:t>
            </a:r>
            <a:endParaRPr lang="es-E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/>
              <a:t>Topology</a:t>
            </a:r>
            <a:r>
              <a:rPr lang="es-ES" dirty="0" smtClean="0"/>
              <a:t> and </a:t>
            </a:r>
            <a:r>
              <a:rPr lang="es-ES" dirty="0" err="1" smtClean="0"/>
              <a:t>routing</a:t>
            </a:r>
            <a:endParaRPr lang="es-E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/>
              <a:t>OFAR: </a:t>
            </a:r>
            <a:r>
              <a:rPr lang="es-ES" dirty="0" err="1" smtClean="0"/>
              <a:t>Injection</a:t>
            </a:r>
            <a:r>
              <a:rPr lang="es-ES" dirty="0" smtClean="0"/>
              <a:t> </a:t>
            </a:r>
            <a:r>
              <a:rPr lang="es-ES" dirty="0" err="1" smtClean="0"/>
              <a:t>restriction</a:t>
            </a:r>
            <a:endParaRPr lang="es-ES" dirty="0"/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/>
              <a:t>RLM: </a:t>
            </a:r>
            <a:r>
              <a:rPr lang="es-ES" dirty="0" err="1" smtClean="0"/>
              <a:t>Path</a:t>
            </a:r>
            <a:r>
              <a:rPr lang="es-ES" dirty="0" smtClean="0"/>
              <a:t> </a:t>
            </a:r>
            <a:r>
              <a:rPr lang="es-ES" dirty="0" err="1" smtClean="0"/>
              <a:t>restriction</a:t>
            </a:r>
            <a:endParaRPr lang="es-ES" dirty="0"/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/>
              <a:t>OLM: </a:t>
            </a:r>
            <a:r>
              <a:rPr lang="es-ES" dirty="0" err="1" smtClean="0"/>
              <a:t>Modified</a:t>
            </a:r>
            <a:r>
              <a:rPr lang="es-ES" dirty="0" smtClean="0"/>
              <a:t> </a:t>
            </a:r>
            <a:r>
              <a:rPr lang="es-ES" dirty="0" err="1" smtClean="0"/>
              <a:t>Resource-class</a:t>
            </a:r>
            <a:r>
              <a:rPr lang="es-ES" dirty="0" smtClean="0"/>
              <a:t> </a:t>
            </a:r>
            <a:r>
              <a:rPr lang="es-ES" dirty="0" err="1" smtClean="0"/>
              <a:t>restriction</a:t>
            </a:r>
            <a:endParaRPr lang="es-ES" dirty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Evaluation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Conclusions</a:t>
            </a:r>
            <a:endParaRPr lang="es-E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4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6126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2. Dragonfly networks </a:t>
            </a:r>
            <a:br>
              <a:rPr lang="en-US" sz="2800" dirty="0" smtClean="0"/>
            </a:br>
            <a:r>
              <a:rPr lang="en-US" sz="2800" dirty="0" smtClean="0"/>
              <a:t>     Deadlock avoidance mechanisms </a:t>
            </a:r>
            <a:r>
              <a:rPr lang="en-US" sz="2800" dirty="0"/>
              <a:t>c</a:t>
            </a:r>
            <a:r>
              <a:rPr lang="en-US" sz="2800" dirty="0" smtClean="0"/>
              <a:t>omparison chart</a:t>
            </a:r>
            <a:endParaRPr lang="en-US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243685"/>
              </p:ext>
            </p:extLst>
          </p:nvPr>
        </p:nvGraphicFramePr>
        <p:xfrm>
          <a:off x="338149" y="1429354"/>
          <a:ext cx="827108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595"/>
                <a:gridCol w="1748467"/>
                <a:gridCol w="1107583"/>
                <a:gridCol w="1311466"/>
                <a:gridCol w="888737"/>
                <a:gridCol w="858239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Piggy-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2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backing[15]</a:t>
                      </a:r>
                      <a:endParaRPr lang="en-US" sz="2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OFAR </a:t>
                      </a:r>
                      <a:br>
                        <a:rPr lang="en-US" sz="22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2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[16]</a:t>
                      </a:r>
                      <a:endParaRPr lang="en-US" sz="2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</a:rPr>
                        <a:t>PAR-6/2</a:t>
                      </a:r>
                      <a:br>
                        <a:rPr lang="en-US" sz="2200" b="1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</a:rPr>
                        <a:t>[19]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</a:rPr>
                        <a:t>RLM</a:t>
                      </a:r>
                    </a:p>
                    <a:p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</a:rPr>
                        <a:t>[19]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</a:rPr>
                        <a:t>OLM</a:t>
                      </a:r>
                    </a:p>
                    <a:p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</a:rPr>
                        <a:t>[19]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Local misrouting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Congestion-prone</a:t>
                      </a:r>
                      <a:r>
                        <a:rPr lang="en-US" sz="2200" baseline="0" dirty="0" smtClean="0"/>
                        <a:t> (escape network)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22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2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2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2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2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VCs in local ports</a:t>
                      </a:r>
                      <a:r>
                        <a:rPr lang="en-US" sz="2200" baseline="0" dirty="0" smtClean="0"/>
                        <a:t> (cost)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Any</a:t>
                      </a:r>
                      <a:endParaRPr lang="en-US" sz="22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2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2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Routing freedom</a:t>
                      </a:r>
                    </a:p>
                    <a:p>
                      <a:r>
                        <a:rPr lang="en-US" sz="2200" dirty="0" smtClean="0"/>
                        <a:t>In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local </a:t>
                      </a:r>
                      <a:r>
                        <a:rPr lang="en-US" sz="2200" dirty="0" err="1" smtClean="0"/>
                        <a:t>misrout</a:t>
                      </a:r>
                      <a:r>
                        <a:rPr lang="en-US" sz="2200" dirty="0" smtClean="0"/>
                        <a:t>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FF0000"/>
                          </a:solidFill>
                        </a:rPr>
                        <a:t>None</a:t>
                      </a:r>
                      <a:endParaRPr lang="en-US" sz="2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0B050"/>
                          </a:solidFill>
                        </a:rPr>
                        <a:t>Max.</a:t>
                      </a:r>
                      <a:endParaRPr lang="en-US" sz="22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B050"/>
                          </a:solidFill>
                        </a:rPr>
                        <a:t>Max</a:t>
                      </a:r>
                      <a:endParaRPr lang="en-US" sz="2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Just Enough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B050"/>
                          </a:solidFill>
                        </a:rPr>
                        <a:t>Max</a:t>
                      </a:r>
                      <a:endParaRPr lang="en-US" sz="2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Wormhole</a:t>
                      </a:r>
                      <a:r>
                        <a:rPr lang="en-US" sz="2200" baseline="0" dirty="0" smtClean="0"/>
                        <a:t> support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20</a:t>
            </a:fld>
            <a:endParaRPr lang="es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17" y="2215662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http://www.clker.com/cliparts/8/0/1/9/1195445329999867155jean_victor_balin_cross.svg.m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10" y="2241420"/>
            <a:ext cx="283338" cy="2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34" y="2215662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75" y="2215662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02" y="2215662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02" y="5421799"/>
            <a:ext cx="283338" cy="2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10" y="5382460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34" y="5382460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75" y="5382460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25" y="5421799"/>
            <a:ext cx="283338" cy="2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1 CuadroTexto"/>
          <p:cNvSpPr txBox="1"/>
          <p:nvPr/>
        </p:nvSpPr>
        <p:spPr>
          <a:xfrm>
            <a:off x="619949" y="6095672"/>
            <a:ext cx="8297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[15] </a:t>
            </a:r>
            <a:r>
              <a:rPr lang="en-US" sz="1400" dirty="0"/>
              <a:t>Jiang, Kim, Dally. </a:t>
            </a:r>
            <a:r>
              <a:rPr lang="en-US" sz="1400" i="1" dirty="0"/>
              <a:t>Indirect adaptive routing on large scale interconnection networks. </a:t>
            </a:r>
            <a:r>
              <a:rPr lang="en-US" sz="1400" dirty="0"/>
              <a:t>ISCA '09.</a:t>
            </a:r>
          </a:p>
          <a:p>
            <a:r>
              <a:rPr lang="en-US" sz="1400" dirty="0" smtClean="0"/>
              <a:t>[16] </a:t>
            </a:r>
            <a:r>
              <a:rPr lang="es-ES" sz="1400" dirty="0" smtClean="0"/>
              <a:t>M. García </a:t>
            </a:r>
            <a:r>
              <a:rPr lang="es-ES" sz="1400" i="1" dirty="0" smtClean="0"/>
              <a:t>et al</a:t>
            </a:r>
            <a:r>
              <a:rPr lang="en-US" sz="1400" dirty="0" smtClean="0"/>
              <a:t>, “On-the-fly adaptive routing in high-radix hierarchical networks,” ICPP’12.</a:t>
            </a:r>
          </a:p>
          <a:p>
            <a:r>
              <a:rPr lang="en-US" sz="1400" dirty="0"/>
              <a:t>[</a:t>
            </a:r>
            <a:r>
              <a:rPr lang="en-US" sz="1400" dirty="0" smtClean="0"/>
              <a:t>19] </a:t>
            </a:r>
            <a:r>
              <a:rPr lang="it-IT" sz="1400" dirty="0"/>
              <a:t>García </a:t>
            </a:r>
            <a:r>
              <a:rPr lang="en-US" sz="1400" i="1" dirty="0"/>
              <a:t>et al</a:t>
            </a:r>
            <a:r>
              <a:rPr lang="en-US" sz="1400" dirty="0"/>
              <a:t>, “Efficient Routing Mechanisms for Dragonfly </a:t>
            </a:r>
            <a:r>
              <a:rPr lang="en-US" sz="1400" dirty="0" smtClean="0"/>
              <a:t>networks</a:t>
            </a:r>
            <a:r>
              <a:rPr lang="en-US" sz="1400" dirty="0"/>
              <a:t>”, ICPP’13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373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Direct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interconnection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network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topologies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low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radix</a:t>
            </a:r>
            <a:endParaRPr lang="es-E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Deadlock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avoidance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mechanisms</a:t>
            </a:r>
            <a:endParaRPr lang="es-E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Topologies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proposed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high-radix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networks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Dragonfly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networks</a:t>
            </a:r>
            <a:endParaRPr lang="es-E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Topology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routing</a:t>
            </a:r>
            <a:endParaRPr lang="es-E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OFAR: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Injection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restriction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RLM: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Path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restriction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OLM: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Modified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Resource-class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restriction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b="1" dirty="0" err="1" smtClean="0"/>
              <a:t>Evaluation</a:t>
            </a:r>
            <a:r>
              <a:rPr lang="es-ES" b="1" dirty="0" smtClean="0"/>
              <a:t> </a:t>
            </a:r>
            <a:r>
              <a:rPr lang="es-ES" b="1" dirty="0" err="1" smtClean="0"/>
              <a:t>results</a:t>
            </a:r>
            <a:endParaRPr lang="es-ES" b="1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Conclusions</a:t>
            </a:r>
            <a:endParaRPr lang="es-E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Evaluation</a:t>
            </a:r>
            <a:br>
              <a:rPr lang="en-US" dirty="0"/>
            </a:br>
            <a:r>
              <a:rPr lang="en-US" dirty="0"/>
              <a:t>   3.1 Simulation parameters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Simulated network:</a:t>
            </a:r>
            <a:endParaRPr lang="en-US" b="1" i="1" dirty="0" smtClean="0"/>
          </a:p>
          <a:p>
            <a:pPr lvl="1"/>
            <a:r>
              <a:rPr lang="en-US" b="1" dirty="0" smtClean="0"/>
              <a:t>2.064 routers </a:t>
            </a:r>
            <a:r>
              <a:rPr lang="en-US" dirty="0" smtClean="0"/>
              <a:t>with </a:t>
            </a:r>
            <a:r>
              <a:rPr lang="en-US" b="1" dirty="0" smtClean="0"/>
              <a:t>31 ports/router</a:t>
            </a:r>
          </a:p>
          <a:p>
            <a:pPr lvl="1"/>
            <a:r>
              <a:rPr lang="en-US" b="1" dirty="0" smtClean="0"/>
              <a:t>129 groups of 16 routers </a:t>
            </a:r>
            <a:r>
              <a:rPr lang="en-US" dirty="0" smtClean="0"/>
              <a:t>each, 16x8=128 comp. nodes per group</a:t>
            </a:r>
          </a:p>
          <a:p>
            <a:pPr lvl="1"/>
            <a:r>
              <a:rPr lang="en-US" dirty="0" smtClean="0"/>
              <a:t>16.512 servers in the system</a:t>
            </a:r>
          </a:p>
          <a:p>
            <a:r>
              <a:rPr lang="en-US" b="1" dirty="0" err="1" smtClean="0"/>
              <a:t>FOGSim</a:t>
            </a:r>
            <a:r>
              <a:rPr lang="en-US" b="1" dirty="0" smtClean="0"/>
              <a:t> [20] used with a simple configuration:</a:t>
            </a:r>
          </a:p>
          <a:p>
            <a:pPr lvl="1"/>
            <a:r>
              <a:rPr lang="en-US" dirty="0" smtClean="0"/>
              <a:t>Input-FIFO router model</a:t>
            </a:r>
          </a:p>
          <a:p>
            <a:pPr lvl="1"/>
            <a:r>
              <a:rPr lang="en-US" dirty="0" smtClean="0"/>
              <a:t>Virtual cut-through switching</a:t>
            </a:r>
          </a:p>
          <a:p>
            <a:pPr lvl="1"/>
            <a:r>
              <a:rPr lang="en-US" dirty="0" smtClean="0"/>
              <a:t>No speedup, single-cycle router</a:t>
            </a:r>
          </a:p>
          <a:p>
            <a:pPr lvl="1"/>
            <a:r>
              <a:rPr lang="en-US" dirty="0" smtClean="0"/>
              <a:t>Synthetic traffic: uniform or worst-case patterns</a:t>
            </a:r>
          </a:p>
          <a:p>
            <a:r>
              <a:rPr lang="en-US" b="1" dirty="0" smtClean="0"/>
              <a:t>Link latencies </a:t>
            </a:r>
            <a:r>
              <a:rPr lang="en-US" dirty="0" smtClean="0"/>
              <a:t>and queue sizes:</a:t>
            </a:r>
          </a:p>
          <a:p>
            <a:pPr lvl="1"/>
            <a:r>
              <a:rPr lang="en-US" b="1" dirty="0" smtClean="0"/>
              <a:t>10 cycles </a:t>
            </a:r>
            <a:r>
              <a:rPr lang="en-US" dirty="0" smtClean="0"/>
              <a:t>in local links, </a:t>
            </a:r>
            <a:r>
              <a:rPr lang="en-US" b="1" dirty="0" smtClean="0"/>
              <a:t>32 </a:t>
            </a:r>
            <a:r>
              <a:rPr lang="en-US" b="1" dirty="0" err="1" smtClean="0"/>
              <a:t>phits</a:t>
            </a:r>
            <a:r>
              <a:rPr lang="en-US" b="1" dirty="0" smtClean="0"/>
              <a:t> per VC</a:t>
            </a:r>
          </a:p>
          <a:p>
            <a:pPr lvl="1"/>
            <a:r>
              <a:rPr lang="en-US" b="1" dirty="0" smtClean="0"/>
              <a:t>100 cycles </a:t>
            </a:r>
            <a:r>
              <a:rPr lang="en-US" dirty="0" smtClean="0"/>
              <a:t>in global links, </a:t>
            </a:r>
            <a:r>
              <a:rPr lang="en-US" b="1" dirty="0" smtClean="0"/>
              <a:t>256 </a:t>
            </a:r>
            <a:r>
              <a:rPr lang="en-US" b="1" dirty="0" err="1" smtClean="0"/>
              <a:t>phits</a:t>
            </a:r>
            <a:r>
              <a:rPr lang="en-US" b="1" dirty="0" smtClean="0"/>
              <a:t> per VC</a:t>
            </a:r>
          </a:p>
          <a:p>
            <a:pPr lvl="1"/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22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47846" y="6466200"/>
            <a:ext cx="787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[20] </a:t>
            </a:r>
            <a:r>
              <a:rPr lang="es-ES" sz="1200" dirty="0" err="1" smtClean="0"/>
              <a:t>FOGSim</a:t>
            </a:r>
            <a:r>
              <a:rPr lang="es-ES" sz="1200" dirty="0" smtClean="0"/>
              <a:t> Simulator</a:t>
            </a:r>
            <a:r>
              <a:rPr lang="es-ES" sz="1200" dirty="0"/>
              <a:t>: </a:t>
            </a:r>
            <a:r>
              <a:rPr lang="es-ES" sz="1200" dirty="0">
                <a:hlinkClick r:id="rId2"/>
              </a:rPr>
              <a:t>https://code.google.com/p/fogsim</a:t>
            </a:r>
            <a:r>
              <a:rPr lang="es-ES" sz="1200" dirty="0" smtClean="0">
                <a:hlinkClick r:id="rId2"/>
              </a:rPr>
              <a:t>/</a:t>
            </a:r>
            <a:r>
              <a:rPr lang="es-ES" sz="1200" dirty="0" smtClean="0"/>
              <a:t>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0807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Evaluation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3.2. Latency and throughput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– uniform traffic</a:t>
            </a:r>
            <a:endParaRPr lang="en-US" dirty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23</a:t>
            </a:fld>
            <a:endParaRPr lang="es-E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2113649"/>
            <a:ext cx="4097964" cy="453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89" y="2239319"/>
            <a:ext cx="4099428" cy="42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Evaluation</a:t>
            </a:r>
            <a:br>
              <a:rPr lang="en-US" dirty="0"/>
            </a:br>
            <a:r>
              <a:rPr lang="en-US" dirty="0"/>
              <a:t>   3.2. Latency and throughput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– adversarial ADV+6 traffic</a:t>
            </a:r>
            <a:endParaRPr lang="en-US" dirty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24</a:t>
            </a:fld>
            <a:endParaRPr lang="es-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9" y="2235250"/>
            <a:ext cx="3826971" cy="41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64" y="2235250"/>
            <a:ext cx="3756738" cy="40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5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Evaluation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smtClean="0"/>
              <a:t>3.2. Variable local &amp; global misrouting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25</a:t>
            </a:fld>
            <a:endParaRPr lang="es-E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" y="1686507"/>
            <a:ext cx="8100811" cy="449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39700" y="6071838"/>
            <a:ext cx="193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Intra-group</a:t>
            </a:r>
            <a:br>
              <a:rPr lang="en-US" dirty="0" smtClean="0"/>
            </a:br>
            <a:r>
              <a:rPr lang="en-US" dirty="0" smtClean="0"/>
              <a:t>adversarial traffic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3314700" y="6097238"/>
            <a:ext cx="193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Inter-group</a:t>
            </a:r>
            <a:br>
              <a:rPr lang="en-US" dirty="0" smtClean="0"/>
            </a:br>
            <a:r>
              <a:rPr lang="en-US" dirty="0" smtClean="0"/>
              <a:t>adversarial traffic</a:t>
            </a:r>
            <a:endParaRPr lang="en-US" dirty="0"/>
          </a:p>
        </p:txBody>
      </p:sp>
      <p:cxnSp>
        <p:nvCxnSpPr>
          <p:cNvPr id="10" name="9 Conector recto de flecha"/>
          <p:cNvCxnSpPr>
            <a:stCxn id="7" idx="0"/>
          </p:cNvCxnSpPr>
          <p:nvPr/>
        </p:nvCxnSpPr>
        <p:spPr>
          <a:xfrm flipV="1">
            <a:off x="1108395" y="5537200"/>
            <a:ext cx="148905" cy="5346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4134490" y="5537200"/>
            <a:ext cx="0" cy="5346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Direct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interconnection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network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topologies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low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radix</a:t>
            </a:r>
            <a:endParaRPr lang="es-E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Deadlock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avoidance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mechanisms</a:t>
            </a:r>
            <a:endParaRPr lang="es-E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Topologies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proposed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high-radix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networks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Dragonfly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networks</a:t>
            </a:r>
            <a:endParaRPr lang="es-E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Topology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routing</a:t>
            </a:r>
            <a:endParaRPr lang="es-E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OFAR: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Injection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restriction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RLM: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Path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restriction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OLM: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Modified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Resource-class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restriction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dirty="0" err="1">
                <a:solidFill>
                  <a:schemeClr val="bg1">
                    <a:lumMod val="75000"/>
                  </a:schemeClr>
                </a:solidFill>
              </a:rPr>
              <a:t>Evaluation</a:t>
            </a:r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b="1" dirty="0" err="1"/>
              <a:t>Conclusions</a:t>
            </a:r>
            <a:endParaRPr lang="es-ES" b="1" dirty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Conclusions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High-radix networks are cost and energy efficient </a:t>
            </a:r>
          </a:p>
          <a:p>
            <a:pPr lvl="1"/>
            <a:r>
              <a:rPr lang="en-US" dirty="0" smtClean="0"/>
              <a:t>New opportunities &amp; challenges for deadlock avoidance</a:t>
            </a:r>
          </a:p>
          <a:p>
            <a:r>
              <a:rPr lang="en-US" dirty="0" smtClean="0"/>
              <a:t>Their low diameter make distance-based deadlock avoidance mechanism appealing</a:t>
            </a:r>
          </a:p>
          <a:p>
            <a:pPr lvl="1"/>
            <a:r>
              <a:rPr lang="en-US" dirty="0" smtClean="0"/>
              <a:t>But misrouting &amp; protocol deadlock quadruple implementation cost</a:t>
            </a:r>
          </a:p>
          <a:p>
            <a:r>
              <a:rPr lang="en-US" dirty="0" smtClean="0"/>
              <a:t>We have explored </a:t>
            </a:r>
            <a:r>
              <a:rPr lang="en-US" b="1" dirty="0" smtClean="0"/>
              <a:t>alternative low-cost deadlock avoidance mechanisms </a:t>
            </a:r>
            <a:r>
              <a:rPr lang="en-US" dirty="0" smtClean="0"/>
              <a:t>based on:</a:t>
            </a:r>
          </a:p>
          <a:p>
            <a:pPr lvl="1"/>
            <a:r>
              <a:rPr lang="en-US" dirty="0" smtClean="0"/>
              <a:t>Injection restriction: OFAR</a:t>
            </a:r>
          </a:p>
          <a:p>
            <a:pPr lvl="1"/>
            <a:r>
              <a:rPr lang="en-US" dirty="0" smtClean="0"/>
              <a:t>Path restriction for local misrouting: RLM</a:t>
            </a:r>
          </a:p>
          <a:p>
            <a:pPr lvl="1"/>
            <a:r>
              <a:rPr lang="en-US" dirty="0" smtClean="0"/>
              <a:t>Modified distance-based restriction for local misrouting: OLM</a:t>
            </a:r>
            <a:endParaRPr lang="en-US" dirty="0"/>
          </a:p>
          <a:p>
            <a:r>
              <a:rPr lang="en-US" b="1" dirty="0" smtClean="0"/>
              <a:t>Opportunistic Local Misrouting is competitive with distance-based mechanisms at half the VCs</a:t>
            </a:r>
          </a:p>
          <a:p>
            <a:pPr lvl="1"/>
            <a:r>
              <a:rPr lang="en-US" dirty="0" smtClean="0"/>
              <a:t>And RLM is the best option for wormhole networks</a:t>
            </a:r>
          </a:p>
          <a:p>
            <a:r>
              <a:rPr lang="en-US" dirty="0" smtClean="0"/>
              <a:t>We </a:t>
            </a:r>
            <a:r>
              <a:rPr lang="en-US" b="1" dirty="0" smtClean="0"/>
              <a:t>continue exploring </a:t>
            </a:r>
            <a:r>
              <a:rPr lang="en-US" dirty="0" smtClean="0"/>
              <a:t>alternative solutions:</a:t>
            </a:r>
          </a:p>
          <a:p>
            <a:pPr lvl="1"/>
            <a:r>
              <a:rPr lang="en-US" dirty="0" smtClean="0"/>
              <a:t>Deadlock avoidance mechanism </a:t>
            </a:r>
            <a:r>
              <a:rPr lang="en-US" dirty="0" err="1" smtClean="0"/>
              <a:t>completeley</a:t>
            </a:r>
            <a:r>
              <a:rPr lang="en-US" dirty="0" smtClean="0"/>
              <a:t> based on path restrictions (i.e., no VCs required) to be presented on Wednesday [21]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27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57693" y="6337410"/>
            <a:ext cx="787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[21] </a:t>
            </a:r>
            <a:r>
              <a:rPr lang="es-ES" sz="1200" dirty="0" smtClean="0"/>
              <a:t>Camarero, Vallejo &amp; Beivide “</a:t>
            </a:r>
            <a:r>
              <a:rPr lang="en-US" sz="1200" dirty="0"/>
              <a:t>Topological Characterization of Hamming and Dragonfly Networks and its Implications on Routing</a:t>
            </a:r>
            <a:r>
              <a:rPr lang="es-ES" sz="1200" dirty="0" smtClean="0"/>
              <a:t>”. </a:t>
            </a:r>
            <a:r>
              <a:rPr lang="es-ES" sz="1200" b="1" dirty="0" smtClean="0"/>
              <a:t>HiPEAC’15 (WEDNESDAY MORNING!)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7741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of our contributions presented here have been developed in the Computer Architecture group from the University of Cantabria, led by Prof. Ramón Beivide</a:t>
            </a:r>
          </a:p>
          <a:p>
            <a:r>
              <a:rPr lang="en-US" dirty="0" smtClean="0"/>
              <a:t>Additional contributors to the results in this presentation include:</a:t>
            </a:r>
          </a:p>
          <a:p>
            <a:pPr lvl="1"/>
            <a:r>
              <a:rPr lang="en-US" dirty="0" smtClean="0"/>
              <a:t>Ramón Beivide (UC)</a:t>
            </a:r>
          </a:p>
          <a:p>
            <a:pPr lvl="1"/>
            <a:r>
              <a:rPr lang="en-US" dirty="0" smtClean="0"/>
              <a:t>Marina García (UC)</a:t>
            </a:r>
          </a:p>
          <a:p>
            <a:pPr lvl="1"/>
            <a:r>
              <a:rPr lang="en-US" dirty="0" smtClean="0"/>
              <a:t>Pablo Fuentes (UC)</a:t>
            </a:r>
          </a:p>
          <a:p>
            <a:pPr lvl="1"/>
            <a:r>
              <a:rPr lang="en-US" dirty="0"/>
              <a:t>Miguel </a:t>
            </a:r>
            <a:r>
              <a:rPr lang="en-US" dirty="0" smtClean="0"/>
              <a:t>Odriozola (UC)</a:t>
            </a:r>
            <a:endParaRPr lang="en-US" dirty="0"/>
          </a:p>
          <a:p>
            <a:pPr lvl="1"/>
            <a:r>
              <a:rPr lang="en-US" dirty="0" err="1" smtClean="0"/>
              <a:t>Cristóbal</a:t>
            </a:r>
            <a:r>
              <a:rPr lang="en-US" dirty="0" smtClean="0"/>
              <a:t> </a:t>
            </a:r>
            <a:r>
              <a:rPr lang="en-US" dirty="0" err="1" smtClean="0"/>
              <a:t>Camarero</a:t>
            </a:r>
            <a:r>
              <a:rPr lang="en-US" dirty="0" smtClean="0"/>
              <a:t> (UC)</a:t>
            </a:r>
          </a:p>
          <a:p>
            <a:pPr lvl="1"/>
            <a:r>
              <a:rPr lang="en-US" dirty="0" smtClean="0"/>
              <a:t>Germán Rodríguez (IBM Research Zurich)</a:t>
            </a:r>
          </a:p>
          <a:p>
            <a:pPr lvl="1"/>
            <a:r>
              <a:rPr lang="en-US" dirty="0" smtClean="0"/>
              <a:t>Cyriel Minkenberg </a:t>
            </a:r>
            <a:r>
              <a:rPr lang="en-US" dirty="0"/>
              <a:t>(IBM Research Zurich)</a:t>
            </a:r>
          </a:p>
          <a:p>
            <a:pPr lvl="1"/>
            <a:r>
              <a:rPr lang="en-US" dirty="0"/>
              <a:t>Mateo Valero (UPC &amp; BSC)</a:t>
            </a:r>
          </a:p>
          <a:p>
            <a:pPr lvl="1"/>
            <a:r>
              <a:rPr lang="en-US" dirty="0" err="1" smtClean="0"/>
              <a:t>Jesús</a:t>
            </a:r>
            <a:r>
              <a:rPr lang="en-US" dirty="0" smtClean="0"/>
              <a:t> </a:t>
            </a:r>
            <a:r>
              <a:rPr lang="en-US" dirty="0" err="1" smtClean="0"/>
              <a:t>Labarta</a:t>
            </a:r>
            <a:r>
              <a:rPr lang="en-US" dirty="0" smtClean="0"/>
              <a:t> (UPC &amp; BSC)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28</a:t>
            </a:fld>
            <a:endParaRPr lang="es-ES"/>
          </a:p>
        </p:txBody>
      </p:sp>
      <p:pic>
        <p:nvPicPr>
          <p:cNvPr id="8" name="Picture 2" descr="IBM international recognition (1972-   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8213" y="4760074"/>
            <a:ext cx="1281976" cy="791809"/>
          </a:xfrm>
          <a:prstGeom prst="rect">
            <a:avLst/>
          </a:prstGeom>
          <a:noFill/>
        </p:spPr>
      </p:pic>
      <p:pic>
        <p:nvPicPr>
          <p:cNvPr id="9" name="Picture 6" descr="http://www.clusterresources.com/media/Logos/BSC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0011" y="5685751"/>
            <a:ext cx="1180178" cy="1051505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63" y="5685751"/>
            <a:ext cx="1051505" cy="105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3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&amp; References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s-ES" sz="2800" dirty="0" smtClean="0"/>
              <a:t>Dally </a:t>
            </a:r>
            <a:r>
              <a:rPr lang="en-US" altLang="es-ES" sz="2800" dirty="0"/>
              <a:t>&amp; </a:t>
            </a:r>
            <a:r>
              <a:rPr lang="en-US" altLang="es-ES" sz="2800" dirty="0" err="1" smtClean="0"/>
              <a:t>Towles</a:t>
            </a:r>
            <a:r>
              <a:rPr lang="en-US" altLang="es-ES" sz="2800" dirty="0" smtClean="0"/>
              <a:t>, “Principles </a:t>
            </a:r>
            <a:r>
              <a:rPr lang="en-US" altLang="es-ES" sz="2800" dirty="0"/>
              <a:t>and Practices of Interconnection </a:t>
            </a:r>
            <a:r>
              <a:rPr lang="en-US" altLang="es-ES" sz="2800" dirty="0" smtClean="0"/>
              <a:t>Networks”, MK 2003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s-ES" sz="2800" dirty="0" smtClean="0"/>
              <a:t>Pinkston, “Deadlock </a:t>
            </a:r>
            <a:r>
              <a:rPr lang="en-US" altLang="es-ES" sz="2800" dirty="0"/>
              <a:t>Characterization and Resolution in </a:t>
            </a:r>
            <a:r>
              <a:rPr lang="en-US" altLang="es-ES" sz="2800" dirty="0" smtClean="0"/>
              <a:t>Interconnection </a:t>
            </a:r>
            <a:r>
              <a:rPr lang="en-US" altLang="es-ES" sz="2800" dirty="0"/>
              <a:t>Networks</a:t>
            </a:r>
            <a:r>
              <a:rPr lang="en-US" altLang="es-ES" sz="2800" dirty="0" smtClean="0"/>
              <a:t>. Marcel </a:t>
            </a:r>
            <a:r>
              <a:rPr lang="en-US" altLang="es-ES" sz="2800" dirty="0"/>
              <a:t>Dekker Ed. </a:t>
            </a:r>
            <a:r>
              <a:rPr lang="en-US" altLang="es-ES" sz="2800" dirty="0" smtClean="0"/>
              <a:t>2005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[1] Glass &amp; Ni, “The turn model for adaptive routing”, </a:t>
            </a:r>
            <a:r>
              <a:rPr lang="en-US" sz="2800" dirty="0" smtClean="0"/>
              <a:t>ISCA’92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/>
              <a:t>[2</a:t>
            </a:r>
            <a:r>
              <a:rPr lang="en-US" sz="2800" dirty="0"/>
              <a:t>] </a:t>
            </a:r>
            <a:r>
              <a:rPr lang="en-US" sz="2800" dirty="0" err="1"/>
              <a:t>Seo</a:t>
            </a:r>
            <a:r>
              <a:rPr lang="en-US" sz="2800" dirty="0"/>
              <a:t> </a:t>
            </a:r>
            <a:r>
              <a:rPr lang="en-US" sz="2800" i="1" dirty="0"/>
              <a:t>et al</a:t>
            </a:r>
            <a:r>
              <a:rPr lang="en-US" sz="2800" dirty="0"/>
              <a:t>. “Near optimal worst-case throughput routing for two-dimensional mesh networks”, ISCA’05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[3] Gunther, “Prevention of deadlocks in packet-switched data transport systems,” Trans. Comm’81.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[4] Dally &amp; Seitz, “The Torus Routing Chip”, J. Distributed </a:t>
            </a:r>
            <a:r>
              <a:rPr lang="en-US" sz="2800" dirty="0" smtClean="0"/>
              <a:t>Computing, </a:t>
            </a:r>
            <a:r>
              <a:rPr lang="en-US" sz="2800" dirty="0"/>
              <a:t>1986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[5] </a:t>
            </a:r>
            <a:r>
              <a:rPr lang="en-US" sz="2800" dirty="0" err="1"/>
              <a:t>Carrión</a:t>
            </a:r>
            <a:r>
              <a:rPr lang="en-US" sz="2800" dirty="0"/>
              <a:t>, </a:t>
            </a:r>
            <a:r>
              <a:rPr lang="en-US" sz="2800" i="1" dirty="0"/>
              <a:t>et al</a:t>
            </a:r>
            <a:r>
              <a:rPr lang="en-US" sz="2800" dirty="0"/>
              <a:t>,  “A flow control mechanism to avoid message deadlock in k-</a:t>
            </a:r>
            <a:r>
              <a:rPr lang="en-US" sz="2800" dirty="0" err="1"/>
              <a:t>ary</a:t>
            </a:r>
            <a:r>
              <a:rPr lang="en-US" sz="2800" dirty="0"/>
              <a:t> n-cube networks," HiPC’97.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[6] Puente, </a:t>
            </a:r>
            <a:r>
              <a:rPr lang="en-US" sz="2800" dirty="0" err="1"/>
              <a:t>Izu</a:t>
            </a:r>
            <a:r>
              <a:rPr lang="en-US" sz="2800" dirty="0"/>
              <a:t>, Beivide </a:t>
            </a:r>
            <a:r>
              <a:rPr lang="en-US" sz="2800" i="1" dirty="0"/>
              <a:t>et al</a:t>
            </a:r>
            <a:r>
              <a:rPr lang="en-US" sz="2800" dirty="0"/>
              <a:t>, “The Adaptive Bubble Router”, J. PDC’01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[7] Kim, Dally, </a:t>
            </a:r>
            <a:r>
              <a:rPr lang="en-US" sz="2800" dirty="0" err="1" smtClean="0"/>
              <a:t>Towles</a:t>
            </a:r>
            <a:r>
              <a:rPr lang="en-US" sz="2800" dirty="0" smtClean="0"/>
              <a:t> &amp; Gupta</a:t>
            </a:r>
            <a:r>
              <a:rPr lang="en-US" sz="2800" dirty="0"/>
              <a:t>, “Microarchitecture of a high-radix router,” ISCA’05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[8] Kim, </a:t>
            </a:r>
            <a:r>
              <a:rPr lang="es-ES" sz="2800" dirty="0" err="1" smtClean="0"/>
              <a:t>Dally</a:t>
            </a:r>
            <a:r>
              <a:rPr lang="es-ES" sz="2800" dirty="0" smtClean="0"/>
              <a:t> &amp; </a:t>
            </a:r>
            <a:r>
              <a:rPr lang="es-ES" sz="2800" dirty="0" err="1"/>
              <a:t>Abts</a:t>
            </a:r>
            <a:r>
              <a:rPr lang="es-ES" sz="2800" dirty="0"/>
              <a:t>, “</a:t>
            </a:r>
            <a:r>
              <a:rPr lang="en-US" sz="2800" dirty="0"/>
              <a:t>Flattened butterfly: A cost-efficient topology for high-radix networks</a:t>
            </a:r>
            <a:r>
              <a:rPr lang="en-US" sz="2800" dirty="0" smtClean="0"/>
              <a:t>”, ISCA’07</a:t>
            </a: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[9] Ho </a:t>
            </a:r>
            <a:r>
              <a:rPr lang="en-US" sz="2800" dirty="0" err="1"/>
              <a:t>Ahn</a:t>
            </a:r>
            <a:r>
              <a:rPr lang="en-US" sz="2800" dirty="0"/>
              <a:t> et al, “HyperX: topology, routing, and packaging of efficient large-scale networks”, SC’09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[10] Kim, Dally, Scott, </a:t>
            </a:r>
            <a:r>
              <a:rPr lang="en-US" sz="2800" dirty="0" err="1"/>
              <a:t>Abts</a:t>
            </a:r>
            <a:r>
              <a:rPr lang="en-US" sz="2800" dirty="0"/>
              <a:t>. Technology-Driven, Highly-Scalable Dragonfly Topology. ISCA '08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[11] </a:t>
            </a:r>
            <a:r>
              <a:rPr lang="en-US" sz="2800" dirty="0" err="1" smtClean="0"/>
              <a:t>Arimilli</a:t>
            </a:r>
            <a:r>
              <a:rPr lang="en-US" sz="2800" dirty="0" smtClean="0"/>
              <a:t> </a:t>
            </a:r>
            <a:r>
              <a:rPr lang="en-US" sz="2800" dirty="0"/>
              <a:t>et al, “The PERCS high-performance Interconnect”, HOTI’10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[12] </a:t>
            </a:r>
            <a:r>
              <a:rPr lang="en-US" sz="2800" dirty="0" err="1"/>
              <a:t>Faanes</a:t>
            </a:r>
            <a:r>
              <a:rPr lang="en-US" sz="2800" dirty="0"/>
              <a:t> et al, “Cray Cascade: a Scalable HPC System based on a Dragonfly Network,” SC12,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[13] </a:t>
            </a:r>
            <a:r>
              <a:rPr lang="en-US" sz="2800" dirty="0" err="1"/>
              <a:t>Besta</a:t>
            </a:r>
            <a:r>
              <a:rPr lang="en-US" sz="2800" dirty="0"/>
              <a:t> &amp;Hoefler, “Slim Fly: A Cost Effective Low-Diameter Network Topology”, SC’14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[14] Valiant, “A scheme for fast parallel communication," SIAM journal on com</a:t>
            </a:r>
            <a:r>
              <a:rPr lang="nl-NL" sz="2800" dirty="0"/>
              <a:t>puting, vol. 11, p. 350, 1982.</a:t>
            </a: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[15] Jiang, Kim &amp; Dally. “Indirect adaptive routing on large scale interconnection networks.” ISCA '09.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[16] García et al, </a:t>
            </a:r>
            <a:r>
              <a:rPr lang="es-ES" sz="2800" dirty="0"/>
              <a:t>et al</a:t>
            </a:r>
            <a:r>
              <a:rPr lang="en-US" sz="2800" dirty="0"/>
              <a:t>, “On-the-fly adaptive routing in high-radix hierarchical networks,” ICPP’12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[17] García et al, “OFAR-CM: Efficient Dragonfly Networks with Simple Congestion Management”, HOTI’13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[18] García et al, “On-the-Fly Adaptive Routing for dragonfly interconnection networks”, J. Supercomputing’14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[19] </a:t>
            </a:r>
            <a:r>
              <a:rPr lang="it-IT" sz="2800" dirty="0"/>
              <a:t>García </a:t>
            </a:r>
            <a:r>
              <a:rPr lang="en-US" sz="2800" dirty="0"/>
              <a:t>et al, “Efficient Routing Mechanisms for Dragonfly networks”, ICPP’13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[20] </a:t>
            </a:r>
            <a:r>
              <a:rPr lang="es-ES" sz="2800" dirty="0" err="1"/>
              <a:t>FOGSim</a:t>
            </a:r>
            <a:r>
              <a:rPr lang="es-ES" sz="2800" dirty="0"/>
              <a:t> Simulator: </a:t>
            </a:r>
            <a:r>
              <a:rPr lang="es-ES" sz="2800" dirty="0">
                <a:hlinkClick r:id="rId2"/>
              </a:rPr>
              <a:t>https://code.google.com/p/fogsim/</a:t>
            </a:r>
            <a:r>
              <a:rPr lang="es-ES" sz="28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[21] </a:t>
            </a:r>
            <a:r>
              <a:rPr lang="es-ES" sz="2800" dirty="0"/>
              <a:t>Camarero, Vallejo &amp; Beivide “ </a:t>
            </a:r>
            <a:r>
              <a:rPr lang="es-ES" sz="2800" dirty="0" err="1"/>
              <a:t>Topologycal</a:t>
            </a:r>
            <a:r>
              <a:rPr lang="es-ES" sz="2800" dirty="0"/>
              <a:t> </a:t>
            </a:r>
            <a:r>
              <a:rPr lang="es-ES" sz="2800" dirty="0" err="1"/>
              <a:t>characterization</a:t>
            </a:r>
            <a:r>
              <a:rPr lang="es-ES" sz="2800" dirty="0"/>
              <a:t> of </a:t>
            </a:r>
            <a:r>
              <a:rPr lang="es-ES" sz="2800" dirty="0" err="1"/>
              <a:t>Hamming</a:t>
            </a:r>
            <a:r>
              <a:rPr lang="es-ES" sz="2800" dirty="0"/>
              <a:t> and </a:t>
            </a:r>
            <a:r>
              <a:rPr lang="es-ES" sz="2800" dirty="0" err="1"/>
              <a:t>Dragonflies</a:t>
            </a:r>
            <a:r>
              <a:rPr lang="es-ES" sz="2800" dirty="0"/>
              <a:t> and </a:t>
            </a:r>
            <a:r>
              <a:rPr lang="es-ES" sz="2800" dirty="0" err="1"/>
              <a:t>its</a:t>
            </a:r>
            <a:r>
              <a:rPr lang="es-ES" sz="2800" dirty="0"/>
              <a:t> </a:t>
            </a:r>
            <a:r>
              <a:rPr lang="es-ES" sz="2800" dirty="0" err="1"/>
              <a:t>implications</a:t>
            </a:r>
            <a:r>
              <a:rPr lang="es-ES" sz="2800" dirty="0"/>
              <a:t> </a:t>
            </a:r>
            <a:r>
              <a:rPr lang="es-ES" sz="2800" dirty="0" err="1"/>
              <a:t>on</a:t>
            </a:r>
            <a:r>
              <a:rPr lang="es-ES" sz="2800" dirty="0"/>
              <a:t> </a:t>
            </a:r>
            <a:r>
              <a:rPr lang="es-ES" sz="2800" dirty="0" err="1"/>
              <a:t>routing</a:t>
            </a:r>
            <a:r>
              <a:rPr lang="es-ES" sz="2800" dirty="0"/>
              <a:t>”. HiPEAC’15 (WEDNESDAY MORNING!)</a:t>
            </a: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500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5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1. </a:t>
            </a:r>
            <a:r>
              <a:rPr lang="es-ES" sz="3200" dirty="0" err="1" smtClean="0"/>
              <a:t>Introduction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  1.1 </a:t>
            </a:r>
            <a:r>
              <a:rPr lang="es-ES" sz="3200" dirty="0" err="1" smtClean="0"/>
              <a:t>Direct</a:t>
            </a:r>
            <a:r>
              <a:rPr lang="es-ES" sz="3200" dirty="0" smtClean="0"/>
              <a:t> </a:t>
            </a:r>
            <a:r>
              <a:rPr lang="es-ES" sz="3200" dirty="0" err="1" smtClean="0"/>
              <a:t>Interconnection</a:t>
            </a:r>
            <a:r>
              <a:rPr lang="es-ES" sz="3200" dirty="0" smtClean="0"/>
              <a:t> </a:t>
            </a:r>
            <a:r>
              <a:rPr lang="es-ES" sz="3200" dirty="0" err="1" smtClean="0"/>
              <a:t>network</a:t>
            </a:r>
            <a:r>
              <a:rPr lang="es-ES" sz="3200" dirty="0" smtClean="0"/>
              <a:t> </a:t>
            </a:r>
            <a:r>
              <a:rPr lang="es-ES" sz="3200" dirty="0" err="1" smtClean="0"/>
              <a:t>topologies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i="1" dirty="0" err="1" smtClean="0"/>
              <a:t>Direct</a:t>
            </a:r>
            <a:r>
              <a:rPr lang="es-ES" b="1" dirty="0" smtClean="0"/>
              <a:t> </a:t>
            </a:r>
            <a:r>
              <a:rPr lang="es-ES" b="1" dirty="0" err="1" smtClean="0"/>
              <a:t>topology</a:t>
            </a:r>
            <a:r>
              <a:rPr lang="es-ES" b="1" dirty="0" smtClean="0"/>
              <a:t>: </a:t>
            </a:r>
            <a:r>
              <a:rPr lang="es-ES" dirty="0" smtClean="0"/>
              <a:t>no </a:t>
            </a:r>
            <a:r>
              <a:rPr lang="es-ES" dirty="0" err="1" smtClean="0"/>
              <a:t>transit</a:t>
            </a:r>
            <a:r>
              <a:rPr lang="es-ES" dirty="0" smtClean="0"/>
              <a:t> </a:t>
            </a:r>
            <a:r>
              <a:rPr lang="es-ES" dirty="0" err="1" smtClean="0"/>
              <a:t>routers</a:t>
            </a:r>
            <a:r>
              <a:rPr lang="es-ES" dirty="0" smtClean="0"/>
              <a:t>,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routers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computing</a:t>
            </a:r>
            <a:r>
              <a:rPr lang="es-ES" dirty="0" smtClean="0"/>
              <a:t> </a:t>
            </a:r>
            <a:r>
              <a:rPr lang="es-ES" dirty="0" err="1" smtClean="0"/>
              <a:t>nodes</a:t>
            </a:r>
            <a:r>
              <a:rPr lang="es-ES" dirty="0" smtClean="0"/>
              <a:t> </a:t>
            </a:r>
            <a:r>
              <a:rPr lang="es-ES" dirty="0" err="1" smtClean="0"/>
              <a:t>directly</a:t>
            </a:r>
            <a:r>
              <a:rPr lang="es-ES" dirty="0" smtClean="0"/>
              <a:t> </a:t>
            </a:r>
            <a:r>
              <a:rPr lang="es-ES" dirty="0" err="1" smtClean="0"/>
              <a:t>attached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Previous</a:t>
            </a:r>
            <a:r>
              <a:rPr lang="es-ES" dirty="0" smtClean="0"/>
              <a:t> </a:t>
            </a:r>
            <a:r>
              <a:rPr lang="es-ES" dirty="0" err="1" smtClean="0"/>
              <a:t>trends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direct</a:t>
            </a:r>
            <a:r>
              <a:rPr lang="es-ES" dirty="0" smtClean="0"/>
              <a:t> </a:t>
            </a:r>
            <a:r>
              <a:rPr lang="es-ES" dirty="0" err="1" smtClean="0"/>
              <a:t>interconnection</a:t>
            </a:r>
            <a:r>
              <a:rPr lang="es-ES" dirty="0" smtClean="0"/>
              <a:t> </a:t>
            </a:r>
            <a:r>
              <a:rPr lang="es-ES" dirty="0" err="1" smtClean="0"/>
              <a:t>network</a:t>
            </a:r>
            <a:r>
              <a:rPr lang="es-ES" dirty="0" smtClean="0"/>
              <a:t> </a:t>
            </a:r>
            <a:r>
              <a:rPr lang="es-ES" dirty="0" err="1" smtClean="0"/>
              <a:t>Architectures</a:t>
            </a:r>
            <a:r>
              <a:rPr lang="es-ES" dirty="0" smtClean="0"/>
              <a:t>: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radix</a:t>
            </a:r>
            <a:r>
              <a:rPr lang="es-ES" dirty="0" smtClean="0"/>
              <a:t>,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diameter</a:t>
            </a:r>
            <a:endParaRPr lang="es-ES" dirty="0" smtClean="0"/>
          </a:p>
          <a:p>
            <a:pPr lvl="1"/>
            <a:r>
              <a:rPr lang="es-ES" dirty="0" err="1" smtClean="0"/>
              <a:t>Hypercubes</a:t>
            </a:r>
            <a:endParaRPr lang="es-ES" dirty="0"/>
          </a:p>
          <a:p>
            <a:pPr lvl="1"/>
            <a:r>
              <a:rPr lang="es-ES" dirty="0" smtClean="0"/>
              <a:t>2D/3D </a:t>
            </a:r>
            <a:r>
              <a:rPr lang="es-ES" dirty="0" err="1" smtClean="0"/>
              <a:t>Meshes</a:t>
            </a:r>
            <a:r>
              <a:rPr lang="es-ES" dirty="0" smtClean="0"/>
              <a:t> &amp; </a:t>
            </a:r>
            <a:r>
              <a:rPr lang="es-ES" dirty="0" err="1" smtClean="0"/>
              <a:t>Tori</a:t>
            </a:r>
            <a:r>
              <a:rPr lang="es-ES" dirty="0" smtClean="0"/>
              <a:t> </a:t>
            </a:r>
          </a:p>
          <a:p>
            <a:pPr lvl="2"/>
            <a:r>
              <a:rPr lang="es-ES" dirty="0" err="1" smtClean="0"/>
              <a:t>Earth</a:t>
            </a:r>
            <a:r>
              <a:rPr lang="es-ES" dirty="0" smtClean="0"/>
              <a:t> </a:t>
            </a:r>
            <a:r>
              <a:rPr lang="es-ES" dirty="0" err="1" smtClean="0"/>
              <a:t>simulator</a:t>
            </a:r>
            <a:endParaRPr lang="es-ES" dirty="0" smtClean="0"/>
          </a:p>
          <a:p>
            <a:pPr lvl="2"/>
            <a:r>
              <a:rPr lang="es-ES" dirty="0" err="1" smtClean="0"/>
              <a:t>Cray</a:t>
            </a:r>
            <a:r>
              <a:rPr lang="es-ES" dirty="0" smtClean="0"/>
              <a:t>: T3D, T3E, XT3-4-5, XK6-7</a:t>
            </a:r>
          </a:p>
          <a:p>
            <a:pPr lvl="2"/>
            <a:r>
              <a:rPr lang="es-ES" dirty="0" err="1" smtClean="0"/>
              <a:t>BlueGene</a:t>
            </a:r>
            <a:r>
              <a:rPr lang="es-ES" dirty="0" smtClean="0"/>
              <a:t> /L /P</a:t>
            </a:r>
          </a:p>
          <a:p>
            <a:pPr lvl="1"/>
            <a:r>
              <a:rPr lang="es-ES" dirty="0" smtClean="0"/>
              <a:t>5D </a:t>
            </a:r>
            <a:r>
              <a:rPr lang="es-ES" dirty="0" err="1" smtClean="0"/>
              <a:t>Tori</a:t>
            </a:r>
            <a:endParaRPr lang="es-ES" dirty="0" smtClean="0"/>
          </a:p>
          <a:p>
            <a:pPr lvl="2"/>
            <a:r>
              <a:rPr lang="es-ES" dirty="0" err="1" smtClean="0"/>
              <a:t>BlueGene</a:t>
            </a:r>
            <a:r>
              <a:rPr lang="es-ES" dirty="0" smtClean="0"/>
              <a:t> /Q</a:t>
            </a:r>
          </a:p>
          <a:p>
            <a:pPr lvl="2"/>
            <a:r>
              <a:rPr lang="es-ES" dirty="0" smtClean="0"/>
              <a:t>Tofu (K </a:t>
            </a:r>
            <a:r>
              <a:rPr lang="es-ES" dirty="0" err="1" smtClean="0"/>
              <a:t>computer</a:t>
            </a:r>
            <a:r>
              <a:rPr lang="es-ES" dirty="0" smtClean="0"/>
              <a:t>)</a:t>
            </a:r>
          </a:p>
          <a:p>
            <a:pPr lvl="2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3</a:t>
            </a:fld>
            <a:endParaRPr lang="es-ES"/>
          </a:p>
        </p:txBody>
      </p:sp>
      <p:pic>
        <p:nvPicPr>
          <p:cNvPr id="10242" name="Picture 2" descr="C:\Users\enrique\Dropbox\Investigación\2015 - INA-OCMC Invited talk\Figures\EarthSimulator (top50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783" y="3130427"/>
            <a:ext cx="2441111" cy="160371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nrique\Dropbox\Investigación\2015 - INA-OCMC Invited talk\Figures\titan20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59" y="4067101"/>
            <a:ext cx="4560872" cy="188111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enrique\Dropbox\Investigación\2015 - INA-OCMC Invited talk\Figures\Sequoia6.1000pi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490" y="5005452"/>
            <a:ext cx="2501444" cy="176351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V="1">
            <a:off x="2941983" y="3723861"/>
            <a:ext cx="1643269" cy="3432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094922" y="4583936"/>
            <a:ext cx="1007165" cy="42372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2928730" y="5463490"/>
            <a:ext cx="3061253" cy="9770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2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9769E-6 L -0.49306 -2.4976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7743E-6 L -0.43385 -0.0020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1" y="-1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38055 -0.0018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9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Low-cost deadlock avoidance in direct interconnection networks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18648" cy="251608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Enrique Vallejo</a:t>
            </a:r>
          </a:p>
          <a:p>
            <a:r>
              <a:rPr lang="es-ES" dirty="0">
                <a:solidFill>
                  <a:schemeClr val="tx1"/>
                </a:solidFill>
                <a:hlinkClick r:id="rId2"/>
              </a:rPr>
              <a:t>http://personales.unican.es/vallejoe</a:t>
            </a:r>
            <a:r>
              <a:rPr lang="es-ES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err="1" smtClean="0">
                <a:solidFill>
                  <a:schemeClr val="tx1"/>
                </a:solidFill>
              </a:rPr>
              <a:t>Invited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talk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9th International Workshop on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Interconnection Network Architecture: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On-Chip, Multi-Chip (INA-OCMC) 2015</a:t>
            </a: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4" name="Picture 16" descr="logo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51596" y="3635869"/>
            <a:ext cx="1486651" cy="14908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12196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 </a:t>
            </a:r>
            <a:r>
              <a:rPr lang="es-ES" dirty="0" err="1" smtClean="0"/>
              <a:t>Introduction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  1.2 </a:t>
            </a:r>
            <a:r>
              <a:rPr lang="es-ES" dirty="0" err="1" smtClean="0"/>
              <a:t>Deadlock</a:t>
            </a:r>
            <a:r>
              <a:rPr lang="es-ES" dirty="0" smtClean="0"/>
              <a:t> </a:t>
            </a:r>
            <a:r>
              <a:rPr lang="es-ES" dirty="0" err="1" smtClean="0"/>
              <a:t>avoidance</a:t>
            </a:r>
            <a:r>
              <a:rPr lang="es-ES" dirty="0" smtClean="0"/>
              <a:t> </a:t>
            </a:r>
            <a:r>
              <a:rPr lang="es-ES" dirty="0" err="1" smtClean="0"/>
              <a:t>mechanisms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907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HPC </a:t>
            </a:r>
            <a:r>
              <a:rPr lang="es-ES" dirty="0" err="1"/>
              <a:t>interconnection</a:t>
            </a:r>
            <a:r>
              <a:rPr lang="es-ES" dirty="0"/>
              <a:t> </a:t>
            </a:r>
            <a:r>
              <a:rPr lang="es-ES" dirty="0" err="1"/>
              <a:t>networks</a:t>
            </a:r>
            <a:r>
              <a:rPr lang="es-ES" dirty="0"/>
              <a:t> are </a:t>
            </a:r>
            <a:r>
              <a:rPr lang="es-ES" dirty="0" err="1" smtClean="0"/>
              <a:t>usually</a:t>
            </a:r>
            <a:r>
              <a:rPr lang="es-ES" dirty="0" smtClean="0"/>
              <a:t> </a:t>
            </a:r>
            <a:r>
              <a:rPr lang="es-ES" dirty="0" err="1" smtClean="0"/>
              <a:t>lossless</a:t>
            </a:r>
            <a:r>
              <a:rPr lang="es-ES" smtClean="0"/>
              <a:t>  &amp; </a:t>
            </a:r>
            <a:r>
              <a:rPr lang="es-ES" dirty="0" err="1"/>
              <a:t>deadlock</a:t>
            </a:r>
            <a:r>
              <a:rPr lang="es-ES" dirty="0"/>
              <a:t>-free.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deadlock</a:t>
            </a:r>
            <a:r>
              <a:rPr lang="es-ES" dirty="0" smtClean="0"/>
              <a:t> </a:t>
            </a:r>
            <a:r>
              <a:rPr lang="es-ES" dirty="0" err="1" smtClean="0"/>
              <a:t>freedom</a:t>
            </a:r>
            <a:r>
              <a:rPr lang="es-ES" dirty="0" smtClean="0"/>
              <a:t> </a:t>
            </a:r>
            <a:r>
              <a:rPr lang="es-ES" dirty="0" err="1" smtClean="0"/>
              <a:t>mechanism</a:t>
            </a:r>
            <a:r>
              <a:rPr lang="es-ES" dirty="0" smtClean="0"/>
              <a:t> </a:t>
            </a:r>
            <a:r>
              <a:rPr lang="es-ES" dirty="0" err="1" smtClean="0"/>
              <a:t>employed</a:t>
            </a:r>
            <a:r>
              <a:rPr lang="es-ES" dirty="0" smtClean="0"/>
              <a:t> </a:t>
            </a:r>
            <a:r>
              <a:rPr lang="es-ES" dirty="0" err="1" smtClean="0"/>
              <a:t>depends</a:t>
            </a:r>
            <a:r>
              <a:rPr lang="es-ES" dirty="0" smtClean="0"/>
              <a:t> on</a:t>
            </a:r>
          </a:p>
          <a:p>
            <a:pPr lvl="1"/>
            <a:r>
              <a:rPr lang="es-ES" dirty="0" err="1" smtClean="0"/>
              <a:t>Topology</a:t>
            </a:r>
            <a:r>
              <a:rPr lang="es-ES" dirty="0" smtClean="0"/>
              <a:t>, and</a:t>
            </a:r>
          </a:p>
          <a:p>
            <a:pPr lvl="1"/>
            <a:r>
              <a:rPr lang="es-ES" dirty="0" err="1" smtClean="0"/>
              <a:t>Routing</a:t>
            </a:r>
            <a:r>
              <a:rPr lang="es-ES" dirty="0" smtClean="0"/>
              <a:t> </a:t>
            </a:r>
            <a:r>
              <a:rPr lang="es-ES" dirty="0" err="1" smtClean="0"/>
              <a:t>mechanism</a:t>
            </a:r>
            <a:endParaRPr lang="es-ES" dirty="0" smtClean="0"/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impacts</a:t>
            </a:r>
            <a:r>
              <a:rPr lang="es-ES" dirty="0" smtClean="0"/>
              <a:t> </a:t>
            </a:r>
            <a:r>
              <a:rPr lang="es-ES" b="1" dirty="0" smtClean="0"/>
              <a:t>router </a:t>
            </a:r>
            <a:r>
              <a:rPr lang="es-ES" b="1" dirty="0" err="1" smtClean="0"/>
              <a:t>design</a:t>
            </a:r>
            <a:r>
              <a:rPr lang="es-ES" b="1" dirty="0" smtClean="0"/>
              <a:t> &amp; </a:t>
            </a:r>
            <a:r>
              <a:rPr lang="es-ES" b="1" dirty="0" err="1" smtClean="0"/>
              <a:t>cost</a:t>
            </a:r>
            <a:r>
              <a:rPr lang="es-ES" dirty="0" smtClean="0"/>
              <a:t>: #</a:t>
            </a:r>
            <a:r>
              <a:rPr lang="es-ES" dirty="0" err="1" smtClean="0"/>
              <a:t>VCs</a:t>
            </a:r>
            <a:r>
              <a:rPr lang="es-ES" dirty="0" smtClean="0"/>
              <a:t>, buffer </a:t>
            </a:r>
            <a:r>
              <a:rPr lang="es-ES" dirty="0" err="1" smtClean="0"/>
              <a:t>area</a:t>
            </a:r>
            <a:r>
              <a:rPr lang="es-ES" dirty="0" smtClean="0"/>
              <a:t>, </a:t>
            </a:r>
            <a:r>
              <a:rPr lang="es-ES" dirty="0" err="1" smtClean="0"/>
              <a:t>allocation</a:t>
            </a:r>
            <a:r>
              <a:rPr lang="es-ES" dirty="0" smtClean="0"/>
              <a:t>, etc.</a:t>
            </a:r>
          </a:p>
          <a:p>
            <a:r>
              <a:rPr lang="es-ES" dirty="0" err="1" smtClean="0"/>
              <a:t>Deadlock</a:t>
            </a:r>
            <a:r>
              <a:rPr lang="es-ES" dirty="0" smtClean="0"/>
              <a:t>-free </a:t>
            </a:r>
            <a:r>
              <a:rPr lang="es-ES" dirty="0"/>
              <a:t>routing </a:t>
            </a:r>
            <a:r>
              <a:rPr lang="es-ES" dirty="0" err="1"/>
              <a:t>implemented</a:t>
            </a:r>
            <a:r>
              <a:rPr lang="es-ES" dirty="0"/>
              <a:t> </a:t>
            </a:r>
            <a:r>
              <a:rPr lang="es-ES" dirty="0" err="1"/>
              <a:t>via</a:t>
            </a:r>
            <a:r>
              <a:rPr lang="es-ES" dirty="0"/>
              <a:t> </a:t>
            </a:r>
            <a:r>
              <a:rPr lang="es-ES" i="1" dirty="0" err="1" smtClean="0"/>
              <a:t>restrictions</a:t>
            </a:r>
            <a:r>
              <a:rPr lang="es-ES" dirty="0" smtClean="0"/>
              <a:t>:</a:t>
            </a:r>
            <a:endParaRPr lang="es-ES" dirty="0"/>
          </a:p>
          <a:p>
            <a:pPr marL="731520" lvl="1" indent="-457200">
              <a:buFont typeface="+mj-lt"/>
              <a:buAutoNum type="arabicPeriod"/>
            </a:pPr>
            <a:r>
              <a:rPr lang="es-ES" b="1" i="1" dirty="0" err="1"/>
              <a:t>Path</a:t>
            </a:r>
            <a:r>
              <a:rPr lang="es-ES" b="1" i="1" dirty="0"/>
              <a:t> </a:t>
            </a:r>
            <a:r>
              <a:rPr lang="es-ES" b="1" i="1" dirty="0" err="1"/>
              <a:t>restrictions</a:t>
            </a:r>
            <a:r>
              <a:rPr lang="es-ES" b="1" dirty="0"/>
              <a:t>: </a:t>
            </a:r>
            <a:r>
              <a:rPr lang="es-ES" dirty="0" err="1"/>
              <a:t>Cycles</a:t>
            </a:r>
            <a:r>
              <a:rPr lang="es-ES" dirty="0"/>
              <a:t> </a:t>
            </a:r>
            <a:r>
              <a:rPr lang="es-ES" dirty="0" err="1" smtClean="0"/>
              <a:t>never</a:t>
            </a:r>
            <a:r>
              <a:rPr lang="es-ES" dirty="0" smtClean="0"/>
              <a:t> </a:t>
            </a:r>
            <a:r>
              <a:rPr lang="es-ES" dirty="0" err="1" smtClean="0"/>
              <a:t>appear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network</a:t>
            </a:r>
            <a:r>
              <a:rPr lang="es-ES" dirty="0" smtClean="0"/>
              <a:t> </a:t>
            </a:r>
            <a:endParaRPr lang="es-ES" dirty="0"/>
          </a:p>
          <a:p>
            <a:pPr lvl="2"/>
            <a:r>
              <a:rPr lang="es-ES" dirty="0" err="1" smtClean="0"/>
              <a:t>Dimension-Ordered</a:t>
            </a:r>
            <a:r>
              <a:rPr lang="es-ES" dirty="0" smtClean="0"/>
              <a:t> Routing (DOR)</a:t>
            </a:r>
          </a:p>
          <a:p>
            <a:pPr lvl="2"/>
            <a:r>
              <a:rPr lang="es-ES" dirty="0" err="1" smtClean="0"/>
              <a:t>Turn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[1], O1Turn [2]</a:t>
            </a:r>
            <a:endParaRPr lang="es-ES" dirty="0"/>
          </a:p>
          <a:p>
            <a:pPr marL="731520" lvl="1" indent="-457200">
              <a:buFont typeface="+mj-lt"/>
              <a:buAutoNum type="arabicPeriod"/>
            </a:pPr>
            <a:r>
              <a:rPr lang="es-ES" b="1" i="1" dirty="0" err="1" smtClean="0"/>
              <a:t>Resource-class</a:t>
            </a:r>
            <a:r>
              <a:rPr lang="es-ES" b="1" i="1" dirty="0" smtClean="0"/>
              <a:t> </a:t>
            </a:r>
            <a:r>
              <a:rPr lang="es-ES" b="1" i="1" dirty="0" err="1"/>
              <a:t>restrictions</a:t>
            </a:r>
            <a:r>
              <a:rPr lang="es-ES" b="1" dirty="0"/>
              <a:t>: </a:t>
            </a:r>
            <a:r>
              <a:rPr lang="es-ES" dirty="0" err="1"/>
              <a:t>Impose</a:t>
            </a:r>
            <a:r>
              <a:rPr lang="es-ES" dirty="0"/>
              <a:t> </a:t>
            </a:r>
            <a:r>
              <a:rPr lang="es-ES" dirty="0" smtClean="0"/>
              <a:t>a </a:t>
            </a:r>
            <a:r>
              <a:rPr lang="es-ES" dirty="0" err="1" smtClean="0"/>
              <a:t>fixed</a:t>
            </a:r>
            <a:r>
              <a:rPr lang="es-ES" dirty="0" smtClean="0"/>
              <a:t> </a:t>
            </a:r>
            <a:r>
              <a:rPr lang="es-ES" dirty="0" err="1" smtClean="0"/>
              <a:t>order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VCs</a:t>
            </a:r>
            <a:endParaRPr lang="es-ES" dirty="0"/>
          </a:p>
          <a:p>
            <a:pPr lvl="2"/>
            <a:r>
              <a:rPr lang="es-ES" dirty="0" err="1" smtClean="0"/>
              <a:t>Distance</a:t>
            </a:r>
            <a:r>
              <a:rPr lang="es-ES" dirty="0" smtClean="0"/>
              <a:t> </a:t>
            </a:r>
            <a:r>
              <a:rPr lang="es-ES" dirty="0" err="1" smtClean="0"/>
              <a:t>classes</a:t>
            </a:r>
            <a:r>
              <a:rPr lang="es-ES" dirty="0" smtClean="0"/>
              <a:t> (per-hop </a:t>
            </a:r>
            <a:r>
              <a:rPr lang="es-ES" dirty="0" err="1" smtClean="0"/>
              <a:t>increasing</a:t>
            </a:r>
            <a:r>
              <a:rPr lang="es-ES" dirty="0" smtClean="0"/>
              <a:t> </a:t>
            </a:r>
            <a:r>
              <a:rPr lang="es-ES" dirty="0" err="1" smtClean="0"/>
              <a:t>order</a:t>
            </a:r>
            <a:r>
              <a:rPr lang="es-ES" dirty="0" smtClean="0"/>
              <a:t>) [3] – </a:t>
            </a:r>
            <a:r>
              <a:rPr lang="es-ES" dirty="0" err="1" smtClean="0"/>
              <a:t>relatively</a:t>
            </a:r>
            <a:r>
              <a:rPr lang="es-ES" dirty="0" smtClean="0"/>
              <a:t>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cost</a:t>
            </a:r>
            <a:r>
              <a:rPr lang="es-ES" dirty="0" smtClean="0"/>
              <a:t>!</a:t>
            </a:r>
          </a:p>
          <a:p>
            <a:pPr lvl="2"/>
            <a:r>
              <a:rPr lang="es-ES" dirty="0" err="1" smtClean="0"/>
              <a:t>Datelines</a:t>
            </a:r>
            <a:r>
              <a:rPr lang="es-ES" dirty="0" smtClean="0"/>
              <a:t> [4]</a:t>
            </a:r>
            <a:endParaRPr lang="es-ES" dirty="0">
              <a:solidFill>
                <a:srgbClr val="FF0000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b="1" i="1" dirty="0" err="1"/>
              <a:t>Injection</a:t>
            </a:r>
            <a:r>
              <a:rPr lang="es-ES" b="1" i="1" dirty="0"/>
              <a:t> </a:t>
            </a:r>
            <a:r>
              <a:rPr lang="es-ES" b="1" i="1" dirty="0" err="1"/>
              <a:t>restriction</a:t>
            </a:r>
            <a:r>
              <a:rPr lang="es-ES" b="1" dirty="0"/>
              <a:t>: </a:t>
            </a:r>
            <a:r>
              <a:rPr lang="es-ES" dirty="0" err="1"/>
              <a:t>Avoid</a:t>
            </a:r>
            <a:r>
              <a:rPr lang="es-ES" dirty="0"/>
              <a:t> </a:t>
            </a:r>
            <a:r>
              <a:rPr lang="es-ES" dirty="0" err="1"/>
              <a:t>injecting</a:t>
            </a:r>
            <a:r>
              <a:rPr lang="es-ES" dirty="0"/>
              <a:t> </a:t>
            </a:r>
            <a:r>
              <a:rPr lang="es-ES" dirty="0" err="1"/>
              <a:t>traffic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 smtClean="0"/>
              <a:t>could</a:t>
            </a:r>
            <a:r>
              <a:rPr lang="es-ES" dirty="0" smtClean="0"/>
              <a:t> block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network</a:t>
            </a:r>
            <a:endParaRPr lang="es-ES" dirty="0"/>
          </a:p>
          <a:p>
            <a:pPr lvl="2"/>
            <a:r>
              <a:rPr lang="es-ES" dirty="0" err="1"/>
              <a:t>Bubble</a:t>
            </a:r>
            <a:r>
              <a:rPr lang="es-ES" dirty="0"/>
              <a:t> </a:t>
            </a:r>
            <a:r>
              <a:rPr lang="es-ES" dirty="0" err="1" smtClean="0"/>
              <a:t>routing</a:t>
            </a:r>
            <a:r>
              <a:rPr lang="es-ES" dirty="0" smtClean="0"/>
              <a:t> [5,6]</a:t>
            </a:r>
            <a:endParaRPr lang="es-ES" dirty="0"/>
          </a:p>
          <a:p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E. Vallejo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4</a:t>
            </a:fld>
            <a:endParaRPr lang="es-ES"/>
          </a:p>
        </p:txBody>
      </p:sp>
      <p:sp>
        <p:nvSpPr>
          <p:cNvPr id="7" name="33 CuadroTexto"/>
          <p:cNvSpPr txBox="1"/>
          <p:nvPr/>
        </p:nvSpPr>
        <p:spPr>
          <a:xfrm>
            <a:off x="239843" y="5334107"/>
            <a:ext cx="8799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Glass &amp; Ni, “The turn model for adaptive routing”, ISCA’92</a:t>
            </a:r>
          </a:p>
          <a:p>
            <a:r>
              <a:rPr lang="en-US" sz="1400" dirty="0" smtClean="0"/>
              <a:t>[2] </a:t>
            </a:r>
            <a:r>
              <a:rPr lang="en-US" sz="1400" dirty="0" err="1" smtClean="0"/>
              <a:t>Seo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“Near optimal worst-case throughput routing for two-dimensional mesh networks”, ISCA’05</a:t>
            </a:r>
          </a:p>
          <a:p>
            <a:r>
              <a:rPr lang="en-US" sz="1400" dirty="0" smtClean="0"/>
              <a:t>[3</a:t>
            </a:r>
            <a:r>
              <a:rPr lang="en-US" sz="1400" dirty="0"/>
              <a:t>] Gunther, “Prevention of deadlocks in packet-switched data transport systems,” </a:t>
            </a:r>
            <a:r>
              <a:rPr lang="en-US" sz="1400" dirty="0" smtClean="0"/>
              <a:t>Trans. Comm’81.</a:t>
            </a:r>
          </a:p>
          <a:p>
            <a:r>
              <a:rPr lang="en-US" sz="1400" dirty="0" smtClean="0"/>
              <a:t>[4] Dally &amp; Seitz, “The Torus Routing Chip”, J. Distributed Computing 1986</a:t>
            </a:r>
          </a:p>
          <a:p>
            <a:r>
              <a:rPr lang="en-US" sz="1400" dirty="0" smtClean="0"/>
              <a:t>[5</a:t>
            </a:r>
            <a:r>
              <a:rPr lang="en-US" sz="1400" dirty="0"/>
              <a:t>] </a:t>
            </a:r>
            <a:r>
              <a:rPr lang="en-US" sz="1400" dirty="0" err="1" smtClean="0"/>
              <a:t>Carrión</a:t>
            </a:r>
            <a:r>
              <a:rPr lang="en-US" sz="1400" dirty="0" smtClean="0"/>
              <a:t>, </a:t>
            </a:r>
            <a:r>
              <a:rPr lang="en-US" sz="1400" i="1" dirty="0" smtClean="0"/>
              <a:t>et al</a:t>
            </a:r>
            <a:r>
              <a:rPr lang="en-US" sz="1400" dirty="0" smtClean="0"/>
              <a:t>,  </a:t>
            </a:r>
            <a:r>
              <a:rPr lang="en-US" sz="1400" dirty="0"/>
              <a:t>“A flow control mechanism to avoid message deadlock in k-</a:t>
            </a:r>
            <a:r>
              <a:rPr lang="en-US" sz="1400" dirty="0" err="1"/>
              <a:t>ary</a:t>
            </a:r>
            <a:r>
              <a:rPr lang="en-US" sz="1400" dirty="0"/>
              <a:t> n-cube networks," </a:t>
            </a:r>
            <a:r>
              <a:rPr lang="en-US" sz="1400" dirty="0" smtClean="0"/>
              <a:t>HiPC’97</a:t>
            </a:r>
            <a:r>
              <a:rPr lang="en-US" sz="1400" dirty="0"/>
              <a:t>. </a:t>
            </a:r>
          </a:p>
          <a:p>
            <a:r>
              <a:rPr lang="en-US" sz="1400" dirty="0" smtClean="0"/>
              <a:t>[6] Puente</a:t>
            </a:r>
            <a:r>
              <a:rPr lang="en-US" sz="1400" dirty="0"/>
              <a:t>, </a:t>
            </a:r>
            <a:r>
              <a:rPr lang="en-US" sz="1400" dirty="0" err="1" smtClean="0"/>
              <a:t>Izu</a:t>
            </a:r>
            <a:r>
              <a:rPr lang="en-US" sz="1400" dirty="0"/>
              <a:t>, </a:t>
            </a:r>
            <a:r>
              <a:rPr lang="en-US" sz="1400" dirty="0" smtClean="0"/>
              <a:t>Beivide </a:t>
            </a:r>
            <a:r>
              <a:rPr lang="en-US" sz="1400" i="1" dirty="0" smtClean="0"/>
              <a:t>et al</a:t>
            </a:r>
            <a:r>
              <a:rPr lang="en-US" sz="1400" dirty="0" smtClean="0"/>
              <a:t>, </a:t>
            </a:r>
            <a:r>
              <a:rPr lang="en-US" sz="1400" dirty="0"/>
              <a:t>“The Adaptive Bubble Router”, J. </a:t>
            </a:r>
            <a:r>
              <a:rPr lang="en-US" sz="1400" dirty="0" smtClean="0"/>
              <a:t>PDC’01.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19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1. 2 </a:t>
            </a:r>
            <a:r>
              <a:rPr lang="es-ES" sz="3200" dirty="0" err="1"/>
              <a:t>Deadlock</a:t>
            </a:r>
            <a:r>
              <a:rPr lang="es-ES" sz="3200" dirty="0"/>
              <a:t> </a:t>
            </a:r>
            <a:r>
              <a:rPr lang="es-ES" sz="3200" dirty="0" err="1"/>
              <a:t>avoidance</a:t>
            </a:r>
            <a:r>
              <a:rPr lang="es-ES" sz="3200" dirty="0"/>
              <a:t> in </a:t>
            </a:r>
            <a:r>
              <a:rPr lang="es-ES" sz="3200" dirty="0" err="1"/>
              <a:t>low-radix</a:t>
            </a:r>
            <a:r>
              <a:rPr lang="es-ES" sz="3200" dirty="0"/>
              <a:t> </a:t>
            </a:r>
            <a:r>
              <a:rPr lang="es-ES" sz="3200" dirty="0" err="1"/>
              <a:t>networks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	</a:t>
            </a:r>
            <a:r>
              <a:rPr lang="es-ES" sz="3200" dirty="0" err="1"/>
              <a:t>Example</a:t>
            </a:r>
            <a:r>
              <a:rPr lang="es-ES" sz="3200" dirty="0"/>
              <a:t>: multidimensional </a:t>
            </a:r>
            <a:r>
              <a:rPr lang="es-ES" sz="3200" dirty="0" err="1"/>
              <a:t>torus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 smtClean="0"/>
              <a:t>Dateline</a:t>
            </a:r>
            <a:r>
              <a:rPr lang="es-ES" b="1" dirty="0" smtClean="0"/>
              <a:t>: </a:t>
            </a:r>
            <a:r>
              <a:rPr lang="es-ES" dirty="0" smtClean="0"/>
              <a:t>2 </a:t>
            </a:r>
            <a:r>
              <a:rPr lang="es-ES" dirty="0" err="1" smtClean="0"/>
              <a:t>VCs</a:t>
            </a:r>
            <a:r>
              <a:rPr lang="es-ES" dirty="0" smtClean="0"/>
              <a:t> to </a:t>
            </a:r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cycles</a:t>
            </a:r>
            <a:endParaRPr lang="es-ES" dirty="0" smtClean="0"/>
          </a:p>
          <a:p>
            <a:r>
              <a:rPr lang="es-ES" dirty="0" smtClean="0"/>
              <a:t>Use </a:t>
            </a:r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Cray</a:t>
            </a:r>
            <a:r>
              <a:rPr lang="es-ES" dirty="0" smtClean="0"/>
              <a:t> T3E to XT7</a:t>
            </a:r>
            <a:endParaRPr lang="es-ES" dirty="0"/>
          </a:p>
          <a:p>
            <a:endParaRPr lang="es-ES" dirty="0" smtClean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  <a:p>
            <a:endParaRPr lang="es-ES" dirty="0" smtClean="0">
              <a:solidFill>
                <a:srgbClr val="FF0000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5</a:t>
            </a:fld>
            <a:endParaRPr lang="es-ES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05453" y="2578843"/>
            <a:ext cx="5114827" cy="3853099"/>
            <a:chOff x="2632" y="2262"/>
            <a:chExt cx="2448" cy="1776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2632" y="2262"/>
              <a:ext cx="2448" cy="1776"/>
              <a:chOff x="3648" y="1200"/>
              <a:chExt cx="2784" cy="2064"/>
            </a:xfrm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832" y="1248"/>
                <a:ext cx="86" cy="2016"/>
              </a:xfrm>
              <a:custGeom>
                <a:avLst/>
                <a:gdLst>
                  <a:gd name="T0" fmla="*/ 0 w 56"/>
                  <a:gd name="T1" fmla="*/ 412 h 2664"/>
                  <a:gd name="T2" fmla="*/ 74 w 56"/>
                  <a:gd name="T3" fmla="*/ 230 h 2664"/>
                  <a:gd name="T4" fmla="*/ 74 w 56"/>
                  <a:gd name="T5" fmla="*/ 1792 h 2664"/>
                  <a:gd name="T6" fmla="*/ 0 w 56"/>
                  <a:gd name="T7" fmla="*/ 1574 h 26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2664">
                    <a:moveTo>
                      <a:pt x="0" y="544"/>
                    </a:moveTo>
                    <a:cubicBezTo>
                      <a:pt x="20" y="272"/>
                      <a:pt x="40" y="0"/>
                      <a:pt x="48" y="304"/>
                    </a:cubicBezTo>
                    <a:cubicBezTo>
                      <a:pt x="56" y="608"/>
                      <a:pt x="56" y="2072"/>
                      <a:pt x="48" y="2368"/>
                    </a:cubicBezTo>
                    <a:cubicBezTo>
                      <a:pt x="40" y="2664"/>
                      <a:pt x="20" y="2372"/>
                      <a:pt x="0" y="208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5276" y="1248"/>
                <a:ext cx="85" cy="2016"/>
              </a:xfrm>
              <a:custGeom>
                <a:avLst/>
                <a:gdLst>
                  <a:gd name="T0" fmla="*/ 0 w 56"/>
                  <a:gd name="T1" fmla="*/ 412 h 2664"/>
                  <a:gd name="T2" fmla="*/ 73 w 56"/>
                  <a:gd name="T3" fmla="*/ 230 h 2664"/>
                  <a:gd name="T4" fmla="*/ 73 w 56"/>
                  <a:gd name="T5" fmla="*/ 1792 h 2664"/>
                  <a:gd name="T6" fmla="*/ 0 w 56"/>
                  <a:gd name="T7" fmla="*/ 1574 h 26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2664">
                    <a:moveTo>
                      <a:pt x="0" y="544"/>
                    </a:moveTo>
                    <a:cubicBezTo>
                      <a:pt x="20" y="272"/>
                      <a:pt x="40" y="0"/>
                      <a:pt x="48" y="304"/>
                    </a:cubicBezTo>
                    <a:cubicBezTo>
                      <a:pt x="56" y="608"/>
                      <a:pt x="56" y="2072"/>
                      <a:pt x="48" y="2368"/>
                    </a:cubicBezTo>
                    <a:cubicBezTo>
                      <a:pt x="40" y="2664"/>
                      <a:pt x="20" y="2372"/>
                      <a:pt x="0" y="208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4719" y="1248"/>
                <a:ext cx="85" cy="2016"/>
              </a:xfrm>
              <a:custGeom>
                <a:avLst/>
                <a:gdLst>
                  <a:gd name="T0" fmla="*/ 0 w 56"/>
                  <a:gd name="T1" fmla="*/ 412 h 2664"/>
                  <a:gd name="T2" fmla="*/ 73 w 56"/>
                  <a:gd name="T3" fmla="*/ 230 h 2664"/>
                  <a:gd name="T4" fmla="*/ 73 w 56"/>
                  <a:gd name="T5" fmla="*/ 1792 h 2664"/>
                  <a:gd name="T6" fmla="*/ 0 w 56"/>
                  <a:gd name="T7" fmla="*/ 1574 h 26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2664">
                    <a:moveTo>
                      <a:pt x="0" y="544"/>
                    </a:moveTo>
                    <a:cubicBezTo>
                      <a:pt x="20" y="272"/>
                      <a:pt x="40" y="0"/>
                      <a:pt x="48" y="304"/>
                    </a:cubicBezTo>
                    <a:cubicBezTo>
                      <a:pt x="56" y="608"/>
                      <a:pt x="56" y="2072"/>
                      <a:pt x="48" y="2368"/>
                    </a:cubicBezTo>
                    <a:cubicBezTo>
                      <a:pt x="40" y="2664"/>
                      <a:pt x="20" y="2372"/>
                      <a:pt x="0" y="208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4162" y="1248"/>
                <a:ext cx="86" cy="2016"/>
              </a:xfrm>
              <a:custGeom>
                <a:avLst/>
                <a:gdLst>
                  <a:gd name="T0" fmla="*/ 0 w 56"/>
                  <a:gd name="T1" fmla="*/ 412 h 2664"/>
                  <a:gd name="T2" fmla="*/ 74 w 56"/>
                  <a:gd name="T3" fmla="*/ 230 h 2664"/>
                  <a:gd name="T4" fmla="*/ 74 w 56"/>
                  <a:gd name="T5" fmla="*/ 1792 h 2664"/>
                  <a:gd name="T6" fmla="*/ 0 w 56"/>
                  <a:gd name="T7" fmla="*/ 1574 h 26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2664">
                    <a:moveTo>
                      <a:pt x="0" y="544"/>
                    </a:moveTo>
                    <a:cubicBezTo>
                      <a:pt x="20" y="272"/>
                      <a:pt x="40" y="0"/>
                      <a:pt x="48" y="304"/>
                    </a:cubicBezTo>
                    <a:cubicBezTo>
                      <a:pt x="56" y="608"/>
                      <a:pt x="56" y="2072"/>
                      <a:pt x="48" y="2368"/>
                    </a:cubicBezTo>
                    <a:cubicBezTo>
                      <a:pt x="40" y="2664"/>
                      <a:pt x="20" y="2372"/>
                      <a:pt x="0" y="208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3648" y="2030"/>
                <a:ext cx="2784" cy="82"/>
              </a:xfrm>
              <a:custGeom>
                <a:avLst/>
                <a:gdLst>
                  <a:gd name="T0" fmla="*/ 493 w 3296"/>
                  <a:gd name="T1" fmla="*/ 0 h 168"/>
                  <a:gd name="T2" fmla="*/ 331 w 3296"/>
                  <a:gd name="T3" fmla="*/ 70 h 168"/>
                  <a:gd name="T4" fmla="*/ 2480 w 3296"/>
                  <a:gd name="T5" fmla="*/ 70 h 168"/>
                  <a:gd name="T6" fmla="*/ 2156 w 3296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96" h="168">
                    <a:moveTo>
                      <a:pt x="584" y="0"/>
                    </a:moveTo>
                    <a:cubicBezTo>
                      <a:pt x="292" y="60"/>
                      <a:pt x="0" y="120"/>
                      <a:pt x="392" y="144"/>
                    </a:cubicBezTo>
                    <a:cubicBezTo>
                      <a:pt x="784" y="168"/>
                      <a:pt x="2576" y="168"/>
                      <a:pt x="2936" y="144"/>
                    </a:cubicBezTo>
                    <a:cubicBezTo>
                      <a:pt x="3296" y="120"/>
                      <a:pt x="2924" y="60"/>
                      <a:pt x="2552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>
                <a:off x="3648" y="2441"/>
                <a:ext cx="2784" cy="82"/>
              </a:xfrm>
              <a:custGeom>
                <a:avLst/>
                <a:gdLst>
                  <a:gd name="T0" fmla="*/ 493 w 3296"/>
                  <a:gd name="T1" fmla="*/ 0 h 168"/>
                  <a:gd name="T2" fmla="*/ 331 w 3296"/>
                  <a:gd name="T3" fmla="*/ 70 h 168"/>
                  <a:gd name="T4" fmla="*/ 2480 w 3296"/>
                  <a:gd name="T5" fmla="*/ 70 h 168"/>
                  <a:gd name="T6" fmla="*/ 2156 w 3296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96" h="168">
                    <a:moveTo>
                      <a:pt x="584" y="0"/>
                    </a:moveTo>
                    <a:cubicBezTo>
                      <a:pt x="292" y="60"/>
                      <a:pt x="0" y="120"/>
                      <a:pt x="392" y="144"/>
                    </a:cubicBezTo>
                    <a:cubicBezTo>
                      <a:pt x="784" y="168"/>
                      <a:pt x="2576" y="168"/>
                      <a:pt x="2936" y="144"/>
                    </a:cubicBezTo>
                    <a:cubicBezTo>
                      <a:pt x="3296" y="120"/>
                      <a:pt x="2924" y="60"/>
                      <a:pt x="2552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3648" y="2853"/>
                <a:ext cx="2784" cy="82"/>
              </a:xfrm>
              <a:custGeom>
                <a:avLst/>
                <a:gdLst>
                  <a:gd name="T0" fmla="*/ 493 w 3296"/>
                  <a:gd name="T1" fmla="*/ 0 h 168"/>
                  <a:gd name="T2" fmla="*/ 331 w 3296"/>
                  <a:gd name="T3" fmla="*/ 70 h 168"/>
                  <a:gd name="T4" fmla="*/ 2480 w 3296"/>
                  <a:gd name="T5" fmla="*/ 70 h 168"/>
                  <a:gd name="T6" fmla="*/ 2156 w 3296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96" h="168">
                    <a:moveTo>
                      <a:pt x="584" y="0"/>
                    </a:moveTo>
                    <a:cubicBezTo>
                      <a:pt x="292" y="60"/>
                      <a:pt x="0" y="120"/>
                      <a:pt x="392" y="144"/>
                    </a:cubicBezTo>
                    <a:cubicBezTo>
                      <a:pt x="784" y="168"/>
                      <a:pt x="2576" y="168"/>
                      <a:pt x="2936" y="144"/>
                    </a:cubicBezTo>
                    <a:cubicBezTo>
                      <a:pt x="3296" y="120"/>
                      <a:pt x="2924" y="60"/>
                      <a:pt x="2552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648" y="1618"/>
                <a:ext cx="2784" cy="83"/>
              </a:xfrm>
              <a:custGeom>
                <a:avLst/>
                <a:gdLst>
                  <a:gd name="T0" fmla="*/ 493 w 3296"/>
                  <a:gd name="T1" fmla="*/ 0 h 168"/>
                  <a:gd name="T2" fmla="*/ 331 w 3296"/>
                  <a:gd name="T3" fmla="*/ 71 h 168"/>
                  <a:gd name="T4" fmla="*/ 2480 w 3296"/>
                  <a:gd name="T5" fmla="*/ 71 h 168"/>
                  <a:gd name="T6" fmla="*/ 2156 w 3296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96" h="168">
                    <a:moveTo>
                      <a:pt x="584" y="0"/>
                    </a:moveTo>
                    <a:cubicBezTo>
                      <a:pt x="292" y="60"/>
                      <a:pt x="0" y="120"/>
                      <a:pt x="392" y="144"/>
                    </a:cubicBezTo>
                    <a:cubicBezTo>
                      <a:pt x="784" y="168"/>
                      <a:pt x="2576" y="168"/>
                      <a:pt x="2936" y="144"/>
                    </a:cubicBezTo>
                    <a:cubicBezTo>
                      <a:pt x="3296" y="120"/>
                      <a:pt x="2924" y="60"/>
                      <a:pt x="2552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13"/>
              <p:cNvSpPr>
                <a:spLocks noChangeArrowheads="1"/>
              </p:cNvSpPr>
              <p:nvPr/>
            </p:nvSpPr>
            <p:spPr bwMode="auto">
              <a:xfrm>
                <a:off x="4119" y="1577"/>
                <a:ext cx="86" cy="8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30" name="Oval 14"/>
              <p:cNvSpPr>
                <a:spLocks noChangeArrowheads="1"/>
              </p:cNvSpPr>
              <p:nvPr/>
            </p:nvSpPr>
            <p:spPr bwMode="auto">
              <a:xfrm>
                <a:off x="4676" y="1577"/>
                <a:ext cx="86" cy="8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4205" y="1618"/>
                <a:ext cx="471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16"/>
              <p:cNvSpPr>
                <a:spLocks noChangeArrowheads="1"/>
              </p:cNvSpPr>
              <p:nvPr/>
            </p:nvSpPr>
            <p:spPr bwMode="auto">
              <a:xfrm>
                <a:off x="4119" y="1989"/>
                <a:ext cx="86" cy="8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33" name="Line 17"/>
              <p:cNvSpPr>
                <a:spLocks noChangeShapeType="1"/>
              </p:cNvSpPr>
              <p:nvPr/>
            </p:nvSpPr>
            <p:spPr bwMode="auto">
              <a:xfrm>
                <a:off x="4162" y="1659"/>
                <a:ext cx="0" cy="3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18"/>
              <p:cNvSpPr>
                <a:spLocks noChangeArrowheads="1"/>
              </p:cNvSpPr>
              <p:nvPr/>
            </p:nvSpPr>
            <p:spPr bwMode="auto">
              <a:xfrm>
                <a:off x="4119" y="2400"/>
                <a:ext cx="86" cy="8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4162" y="2071"/>
                <a:ext cx="0" cy="32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20"/>
              <p:cNvSpPr>
                <a:spLocks noChangeArrowheads="1"/>
              </p:cNvSpPr>
              <p:nvPr/>
            </p:nvSpPr>
            <p:spPr bwMode="auto">
              <a:xfrm>
                <a:off x="4119" y="2811"/>
                <a:ext cx="86" cy="8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37" name="Line 21"/>
              <p:cNvSpPr>
                <a:spLocks noChangeShapeType="1"/>
              </p:cNvSpPr>
              <p:nvPr/>
            </p:nvSpPr>
            <p:spPr bwMode="auto">
              <a:xfrm>
                <a:off x="4162" y="2482"/>
                <a:ext cx="0" cy="32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22"/>
              <p:cNvSpPr>
                <a:spLocks noChangeArrowheads="1"/>
              </p:cNvSpPr>
              <p:nvPr/>
            </p:nvSpPr>
            <p:spPr bwMode="auto">
              <a:xfrm>
                <a:off x="4676" y="1989"/>
                <a:ext cx="86" cy="8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39" name="Line 23"/>
              <p:cNvSpPr>
                <a:spLocks noChangeShapeType="1"/>
              </p:cNvSpPr>
              <p:nvPr/>
            </p:nvSpPr>
            <p:spPr bwMode="auto">
              <a:xfrm>
                <a:off x="4205" y="2030"/>
                <a:ext cx="471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24"/>
              <p:cNvSpPr>
                <a:spLocks noChangeArrowheads="1"/>
              </p:cNvSpPr>
              <p:nvPr/>
            </p:nvSpPr>
            <p:spPr bwMode="auto">
              <a:xfrm>
                <a:off x="4676" y="2400"/>
                <a:ext cx="86" cy="8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1" name="Line 25"/>
              <p:cNvSpPr>
                <a:spLocks noChangeShapeType="1"/>
              </p:cNvSpPr>
              <p:nvPr/>
            </p:nvSpPr>
            <p:spPr bwMode="auto">
              <a:xfrm>
                <a:off x="4205" y="2441"/>
                <a:ext cx="471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26"/>
              <p:cNvSpPr>
                <a:spLocks noChangeArrowheads="1"/>
              </p:cNvSpPr>
              <p:nvPr/>
            </p:nvSpPr>
            <p:spPr bwMode="auto">
              <a:xfrm>
                <a:off x="4676" y="2811"/>
                <a:ext cx="86" cy="8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" name="Line 27"/>
              <p:cNvSpPr>
                <a:spLocks noChangeShapeType="1"/>
              </p:cNvSpPr>
              <p:nvPr/>
            </p:nvSpPr>
            <p:spPr bwMode="auto">
              <a:xfrm>
                <a:off x="4205" y="2853"/>
                <a:ext cx="471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8"/>
              <p:cNvSpPr>
                <a:spLocks noChangeShapeType="1"/>
              </p:cNvSpPr>
              <p:nvPr/>
            </p:nvSpPr>
            <p:spPr bwMode="auto">
              <a:xfrm>
                <a:off x="4762" y="1618"/>
                <a:ext cx="471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9"/>
              <p:cNvSpPr>
                <a:spLocks noChangeShapeType="1"/>
              </p:cNvSpPr>
              <p:nvPr/>
            </p:nvSpPr>
            <p:spPr bwMode="auto">
              <a:xfrm>
                <a:off x="4762" y="2030"/>
                <a:ext cx="471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30"/>
              <p:cNvSpPr>
                <a:spLocks noChangeShapeType="1"/>
              </p:cNvSpPr>
              <p:nvPr/>
            </p:nvSpPr>
            <p:spPr bwMode="auto">
              <a:xfrm>
                <a:off x="4762" y="2441"/>
                <a:ext cx="471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>
                <a:off x="4762" y="2853"/>
                <a:ext cx="471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32"/>
              <p:cNvSpPr>
                <a:spLocks noChangeArrowheads="1"/>
              </p:cNvSpPr>
              <p:nvPr/>
            </p:nvSpPr>
            <p:spPr bwMode="auto">
              <a:xfrm>
                <a:off x="5233" y="1577"/>
                <a:ext cx="85" cy="8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>
                <a:off x="5318" y="1618"/>
                <a:ext cx="47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34"/>
              <p:cNvSpPr>
                <a:spLocks noChangeArrowheads="1"/>
              </p:cNvSpPr>
              <p:nvPr/>
            </p:nvSpPr>
            <p:spPr bwMode="auto">
              <a:xfrm>
                <a:off x="5233" y="1989"/>
                <a:ext cx="85" cy="8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51" name="Line 35"/>
              <p:cNvSpPr>
                <a:spLocks noChangeShapeType="1"/>
              </p:cNvSpPr>
              <p:nvPr/>
            </p:nvSpPr>
            <p:spPr bwMode="auto">
              <a:xfrm>
                <a:off x="5276" y="1659"/>
                <a:ext cx="0" cy="3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36"/>
              <p:cNvSpPr>
                <a:spLocks noChangeArrowheads="1"/>
              </p:cNvSpPr>
              <p:nvPr/>
            </p:nvSpPr>
            <p:spPr bwMode="auto">
              <a:xfrm>
                <a:off x="5233" y="2400"/>
                <a:ext cx="85" cy="8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53" name="Line 37"/>
              <p:cNvSpPr>
                <a:spLocks noChangeShapeType="1"/>
              </p:cNvSpPr>
              <p:nvPr/>
            </p:nvSpPr>
            <p:spPr bwMode="auto">
              <a:xfrm>
                <a:off x="5276" y="2071"/>
                <a:ext cx="0" cy="32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38"/>
              <p:cNvSpPr>
                <a:spLocks noChangeArrowheads="1"/>
              </p:cNvSpPr>
              <p:nvPr/>
            </p:nvSpPr>
            <p:spPr bwMode="auto">
              <a:xfrm>
                <a:off x="5233" y="2811"/>
                <a:ext cx="85" cy="8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55" name="Line 39"/>
              <p:cNvSpPr>
                <a:spLocks noChangeShapeType="1"/>
              </p:cNvSpPr>
              <p:nvPr/>
            </p:nvSpPr>
            <p:spPr bwMode="auto">
              <a:xfrm>
                <a:off x="5276" y="2482"/>
                <a:ext cx="0" cy="32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40"/>
              <p:cNvSpPr>
                <a:spLocks noChangeShapeType="1"/>
              </p:cNvSpPr>
              <p:nvPr/>
            </p:nvSpPr>
            <p:spPr bwMode="auto">
              <a:xfrm>
                <a:off x="5318" y="2030"/>
                <a:ext cx="47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41"/>
              <p:cNvSpPr>
                <a:spLocks noChangeShapeType="1"/>
              </p:cNvSpPr>
              <p:nvPr/>
            </p:nvSpPr>
            <p:spPr bwMode="auto">
              <a:xfrm>
                <a:off x="5318" y="2441"/>
                <a:ext cx="47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42"/>
              <p:cNvSpPr>
                <a:spLocks noChangeShapeType="1"/>
              </p:cNvSpPr>
              <p:nvPr/>
            </p:nvSpPr>
            <p:spPr bwMode="auto">
              <a:xfrm>
                <a:off x="5318" y="2853"/>
                <a:ext cx="47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43"/>
              <p:cNvSpPr>
                <a:spLocks noChangeArrowheads="1"/>
              </p:cNvSpPr>
              <p:nvPr/>
            </p:nvSpPr>
            <p:spPr bwMode="auto">
              <a:xfrm>
                <a:off x="5790" y="1577"/>
                <a:ext cx="85" cy="8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0" name="Oval 44"/>
              <p:cNvSpPr>
                <a:spLocks noChangeArrowheads="1"/>
              </p:cNvSpPr>
              <p:nvPr/>
            </p:nvSpPr>
            <p:spPr bwMode="auto">
              <a:xfrm>
                <a:off x="5790" y="1989"/>
                <a:ext cx="85" cy="8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1" name="Line 45"/>
              <p:cNvSpPr>
                <a:spLocks noChangeShapeType="1"/>
              </p:cNvSpPr>
              <p:nvPr/>
            </p:nvSpPr>
            <p:spPr bwMode="auto">
              <a:xfrm>
                <a:off x="5832" y="1659"/>
                <a:ext cx="0" cy="3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46"/>
              <p:cNvSpPr>
                <a:spLocks noChangeArrowheads="1"/>
              </p:cNvSpPr>
              <p:nvPr/>
            </p:nvSpPr>
            <p:spPr bwMode="auto">
              <a:xfrm>
                <a:off x="5790" y="2400"/>
                <a:ext cx="85" cy="8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3" name="Line 47"/>
              <p:cNvSpPr>
                <a:spLocks noChangeShapeType="1"/>
              </p:cNvSpPr>
              <p:nvPr/>
            </p:nvSpPr>
            <p:spPr bwMode="auto">
              <a:xfrm>
                <a:off x="5832" y="2071"/>
                <a:ext cx="0" cy="32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48"/>
              <p:cNvSpPr>
                <a:spLocks noChangeArrowheads="1"/>
              </p:cNvSpPr>
              <p:nvPr/>
            </p:nvSpPr>
            <p:spPr bwMode="auto">
              <a:xfrm>
                <a:off x="5790" y="2811"/>
                <a:ext cx="85" cy="8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5" name="Line 49"/>
              <p:cNvSpPr>
                <a:spLocks noChangeShapeType="1"/>
              </p:cNvSpPr>
              <p:nvPr/>
            </p:nvSpPr>
            <p:spPr bwMode="auto">
              <a:xfrm>
                <a:off x="5832" y="2482"/>
                <a:ext cx="0" cy="32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50"/>
              <p:cNvSpPr>
                <a:spLocks noChangeShapeType="1"/>
              </p:cNvSpPr>
              <p:nvPr/>
            </p:nvSpPr>
            <p:spPr bwMode="auto">
              <a:xfrm>
                <a:off x="4719" y="1659"/>
                <a:ext cx="0" cy="3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51"/>
              <p:cNvSpPr>
                <a:spLocks noChangeShapeType="1"/>
              </p:cNvSpPr>
              <p:nvPr/>
            </p:nvSpPr>
            <p:spPr bwMode="auto">
              <a:xfrm>
                <a:off x="4719" y="2071"/>
                <a:ext cx="0" cy="32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52"/>
              <p:cNvSpPr>
                <a:spLocks noChangeShapeType="1"/>
              </p:cNvSpPr>
              <p:nvPr/>
            </p:nvSpPr>
            <p:spPr bwMode="auto">
              <a:xfrm>
                <a:off x="4719" y="2482"/>
                <a:ext cx="0" cy="32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53"/>
              <p:cNvSpPr txBox="1">
                <a:spLocks noChangeArrowheads="1"/>
              </p:cNvSpPr>
              <p:nvPr/>
            </p:nvSpPr>
            <p:spPr bwMode="auto">
              <a:xfrm>
                <a:off x="4442" y="1200"/>
                <a:ext cx="686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s-ES" sz="1600" i="1"/>
                  <a:t>4-ary 2-cube</a:t>
                </a:r>
              </a:p>
            </p:txBody>
          </p:sp>
        </p:grpSp>
        <p:grpSp>
          <p:nvGrpSpPr>
            <p:cNvPr id="11" name="Group 54"/>
            <p:cNvGrpSpPr>
              <a:grpSpLocks/>
            </p:cNvGrpSpPr>
            <p:nvPr/>
          </p:nvGrpSpPr>
          <p:grpSpPr bwMode="auto">
            <a:xfrm>
              <a:off x="3457" y="2836"/>
              <a:ext cx="758" cy="626"/>
              <a:chOff x="3609" y="2110"/>
              <a:chExt cx="758" cy="626"/>
            </a:xfrm>
          </p:grpSpPr>
          <p:sp>
            <p:nvSpPr>
              <p:cNvPr id="17" name="Freeform 55"/>
              <p:cNvSpPr>
                <a:spLocks/>
              </p:cNvSpPr>
              <p:nvPr/>
            </p:nvSpPr>
            <p:spPr bwMode="auto">
              <a:xfrm>
                <a:off x="3744" y="2640"/>
                <a:ext cx="384" cy="96"/>
              </a:xfrm>
              <a:custGeom>
                <a:avLst/>
                <a:gdLst>
                  <a:gd name="T0" fmla="*/ 0 w 432"/>
                  <a:gd name="T1" fmla="*/ 0 h 112"/>
                  <a:gd name="T2" fmla="*/ 128 w 432"/>
                  <a:gd name="T3" fmla="*/ 82 h 112"/>
                  <a:gd name="T4" fmla="*/ 299 w 432"/>
                  <a:gd name="T5" fmla="*/ 82 h 112"/>
                  <a:gd name="T6" fmla="*/ 384 w 4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2" h="112">
                    <a:moveTo>
                      <a:pt x="0" y="0"/>
                    </a:moveTo>
                    <a:cubicBezTo>
                      <a:pt x="44" y="40"/>
                      <a:pt x="88" y="80"/>
                      <a:pt x="144" y="96"/>
                    </a:cubicBezTo>
                    <a:cubicBezTo>
                      <a:pt x="200" y="112"/>
                      <a:pt x="288" y="112"/>
                      <a:pt x="336" y="96"/>
                    </a:cubicBezTo>
                    <a:cubicBezTo>
                      <a:pt x="384" y="80"/>
                      <a:pt x="416" y="16"/>
                      <a:pt x="43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" name="Freeform 56"/>
              <p:cNvSpPr>
                <a:spLocks/>
              </p:cNvSpPr>
              <p:nvPr/>
            </p:nvSpPr>
            <p:spPr bwMode="auto">
              <a:xfrm rot="-5332904">
                <a:off x="4127" y="2400"/>
                <a:ext cx="336" cy="144"/>
              </a:xfrm>
              <a:custGeom>
                <a:avLst/>
                <a:gdLst>
                  <a:gd name="T0" fmla="*/ 0 w 432"/>
                  <a:gd name="T1" fmla="*/ 0 h 112"/>
                  <a:gd name="T2" fmla="*/ 112 w 432"/>
                  <a:gd name="T3" fmla="*/ 123 h 112"/>
                  <a:gd name="T4" fmla="*/ 261 w 432"/>
                  <a:gd name="T5" fmla="*/ 123 h 112"/>
                  <a:gd name="T6" fmla="*/ 336 w 4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2" h="112">
                    <a:moveTo>
                      <a:pt x="0" y="0"/>
                    </a:moveTo>
                    <a:cubicBezTo>
                      <a:pt x="44" y="40"/>
                      <a:pt x="88" y="80"/>
                      <a:pt x="144" y="96"/>
                    </a:cubicBezTo>
                    <a:cubicBezTo>
                      <a:pt x="200" y="112"/>
                      <a:pt x="288" y="112"/>
                      <a:pt x="336" y="96"/>
                    </a:cubicBezTo>
                    <a:cubicBezTo>
                      <a:pt x="384" y="80"/>
                      <a:pt x="416" y="16"/>
                      <a:pt x="43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Freeform 57"/>
              <p:cNvSpPr>
                <a:spLocks/>
              </p:cNvSpPr>
              <p:nvPr/>
            </p:nvSpPr>
            <p:spPr bwMode="auto">
              <a:xfrm rot="-10527349">
                <a:off x="3792" y="2110"/>
                <a:ext cx="383" cy="115"/>
              </a:xfrm>
              <a:custGeom>
                <a:avLst/>
                <a:gdLst>
                  <a:gd name="T0" fmla="*/ 0 w 432"/>
                  <a:gd name="T1" fmla="*/ 0 h 112"/>
                  <a:gd name="T2" fmla="*/ 128 w 432"/>
                  <a:gd name="T3" fmla="*/ 99 h 112"/>
                  <a:gd name="T4" fmla="*/ 298 w 432"/>
                  <a:gd name="T5" fmla="*/ 99 h 112"/>
                  <a:gd name="T6" fmla="*/ 383 w 4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2" h="112">
                    <a:moveTo>
                      <a:pt x="0" y="0"/>
                    </a:moveTo>
                    <a:cubicBezTo>
                      <a:pt x="44" y="40"/>
                      <a:pt x="88" y="80"/>
                      <a:pt x="144" y="96"/>
                    </a:cubicBezTo>
                    <a:cubicBezTo>
                      <a:pt x="200" y="112"/>
                      <a:pt x="288" y="112"/>
                      <a:pt x="336" y="96"/>
                    </a:cubicBezTo>
                    <a:cubicBezTo>
                      <a:pt x="384" y="80"/>
                      <a:pt x="416" y="16"/>
                      <a:pt x="43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Freeform 58"/>
              <p:cNvSpPr>
                <a:spLocks/>
              </p:cNvSpPr>
              <p:nvPr/>
            </p:nvSpPr>
            <p:spPr bwMode="auto">
              <a:xfrm rot="6157480">
                <a:off x="3473" y="2350"/>
                <a:ext cx="336" cy="64"/>
              </a:xfrm>
              <a:custGeom>
                <a:avLst/>
                <a:gdLst>
                  <a:gd name="T0" fmla="*/ 0 w 432"/>
                  <a:gd name="T1" fmla="*/ 0 h 112"/>
                  <a:gd name="T2" fmla="*/ 112 w 432"/>
                  <a:gd name="T3" fmla="*/ 55 h 112"/>
                  <a:gd name="T4" fmla="*/ 261 w 432"/>
                  <a:gd name="T5" fmla="*/ 55 h 112"/>
                  <a:gd name="T6" fmla="*/ 336 w 4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2" h="112">
                    <a:moveTo>
                      <a:pt x="0" y="0"/>
                    </a:moveTo>
                    <a:cubicBezTo>
                      <a:pt x="44" y="40"/>
                      <a:pt x="88" y="80"/>
                      <a:pt x="144" y="96"/>
                    </a:cubicBezTo>
                    <a:cubicBezTo>
                      <a:pt x="200" y="112"/>
                      <a:pt x="288" y="112"/>
                      <a:pt x="336" y="96"/>
                    </a:cubicBezTo>
                    <a:cubicBezTo>
                      <a:pt x="384" y="80"/>
                      <a:pt x="416" y="16"/>
                      <a:pt x="43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3111" y="3511"/>
              <a:ext cx="1393" cy="335"/>
              <a:chOff x="3263" y="2785"/>
              <a:chExt cx="1393" cy="335"/>
            </a:xfrm>
          </p:grpSpPr>
          <p:sp>
            <p:nvSpPr>
              <p:cNvPr id="13" name="Freeform 60"/>
              <p:cNvSpPr>
                <a:spLocks/>
              </p:cNvSpPr>
              <p:nvPr/>
            </p:nvSpPr>
            <p:spPr bwMode="auto">
              <a:xfrm>
                <a:off x="3264" y="3024"/>
                <a:ext cx="384" cy="96"/>
              </a:xfrm>
              <a:custGeom>
                <a:avLst/>
                <a:gdLst>
                  <a:gd name="T0" fmla="*/ 0 w 432"/>
                  <a:gd name="T1" fmla="*/ 0 h 112"/>
                  <a:gd name="T2" fmla="*/ 128 w 432"/>
                  <a:gd name="T3" fmla="*/ 82 h 112"/>
                  <a:gd name="T4" fmla="*/ 299 w 432"/>
                  <a:gd name="T5" fmla="*/ 82 h 112"/>
                  <a:gd name="T6" fmla="*/ 384 w 4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2" h="112">
                    <a:moveTo>
                      <a:pt x="0" y="0"/>
                    </a:moveTo>
                    <a:cubicBezTo>
                      <a:pt x="44" y="40"/>
                      <a:pt x="88" y="80"/>
                      <a:pt x="144" y="96"/>
                    </a:cubicBezTo>
                    <a:cubicBezTo>
                      <a:pt x="200" y="112"/>
                      <a:pt x="288" y="112"/>
                      <a:pt x="336" y="96"/>
                    </a:cubicBezTo>
                    <a:cubicBezTo>
                      <a:pt x="384" y="80"/>
                      <a:pt x="416" y="16"/>
                      <a:pt x="43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Freeform 61"/>
              <p:cNvSpPr>
                <a:spLocks/>
              </p:cNvSpPr>
              <p:nvPr/>
            </p:nvSpPr>
            <p:spPr bwMode="auto">
              <a:xfrm>
                <a:off x="3744" y="3024"/>
                <a:ext cx="384" cy="96"/>
              </a:xfrm>
              <a:custGeom>
                <a:avLst/>
                <a:gdLst>
                  <a:gd name="T0" fmla="*/ 0 w 432"/>
                  <a:gd name="T1" fmla="*/ 0 h 112"/>
                  <a:gd name="T2" fmla="*/ 128 w 432"/>
                  <a:gd name="T3" fmla="*/ 82 h 112"/>
                  <a:gd name="T4" fmla="*/ 299 w 432"/>
                  <a:gd name="T5" fmla="*/ 82 h 112"/>
                  <a:gd name="T6" fmla="*/ 384 w 4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2" h="112">
                    <a:moveTo>
                      <a:pt x="0" y="0"/>
                    </a:moveTo>
                    <a:cubicBezTo>
                      <a:pt x="44" y="40"/>
                      <a:pt x="88" y="80"/>
                      <a:pt x="144" y="96"/>
                    </a:cubicBezTo>
                    <a:cubicBezTo>
                      <a:pt x="200" y="112"/>
                      <a:pt x="288" y="112"/>
                      <a:pt x="336" y="96"/>
                    </a:cubicBezTo>
                    <a:cubicBezTo>
                      <a:pt x="384" y="80"/>
                      <a:pt x="416" y="16"/>
                      <a:pt x="43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Freeform 62"/>
              <p:cNvSpPr>
                <a:spLocks/>
              </p:cNvSpPr>
              <p:nvPr/>
            </p:nvSpPr>
            <p:spPr bwMode="auto">
              <a:xfrm>
                <a:off x="4272" y="3024"/>
                <a:ext cx="384" cy="96"/>
              </a:xfrm>
              <a:custGeom>
                <a:avLst/>
                <a:gdLst>
                  <a:gd name="T0" fmla="*/ 0 w 432"/>
                  <a:gd name="T1" fmla="*/ 0 h 112"/>
                  <a:gd name="T2" fmla="*/ 128 w 432"/>
                  <a:gd name="T3" fmla="*/ 82 h 112"/>
                  <a:gd name="T4" fmla="*/ 299 w 432"/>
                  <a:gd name="T5" fmla="*/ 82 h 112"/>
                  <a:gd name="T6" fmla="*/ 384 w 4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2" h="112">
                    <a:moveTo>
                      <a:pt x="0" y="0"/>
                    </a:moveTo>
                    <a:cubicBezTo>
                      <a:pt x="44" y="40"/>
                      <a:pt x="88" y="80"/>
                      <a:pt x="144" y="96"/>
                    </a:cubicBezTo>
                    <a:cubicBezTo>
                      <a:pt x="200" y="112"/>
                      <a:pt x="288" y="112"/>
                      <a:pt x="336" y="96"/>
                    </a:cubicBezTo>
                    <a:cubicBezTo>
                      <a:pt x="384" y="80"/>
                      <a:pt x="416" y="16"/>
                      <a:pt x="43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Freeform 63"/>
              <p:cNvSpPr>
                <a:spLocks/>
              </p:cNvSpPr>
              <p:nvPr/>
            </p:nvSpPr>
            <p:spPr bwMode="auto">
              <a:xfrm rot="10723632">
                <a:off x="3263" y="2785"/>
                <a:ext cx="1391" cy="143"/>
              </a:xfrm>
              <a:custGeom>
                <a:avLst/>
                <a:gdLst>
                  <a:gd name="T0" fmla="*/ 0 w 432"/>
                  <a:gd name="T1" fmla="*/ 0 h 112"/>
                  <a:gd name="T2" fmla="*/ 464 w 432"/>
                  <a:gd name="T3" fmla="*/ 123 h 112"/>
                  <a:gd name="T4" fmla="*/ 1082 w 432"/>
                  <a:gd name="T5" fmla="*/ 123 h 112"/>
                  <a:gd name="T6" fmla="*/ 1391 w 4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2" h="112">
                    <a:moveTo>
                      <a:pt x="0" y="0"/>
                    </a:moveTo>
                    <a:cubicBezTo>
                      <a:pt x="44" y="40"/>
                      <a:pt x="88" y="80"/>
                      <a:pt x="144" y="96"/>
                    </a:cubicBezTo>
                    <a:cubicBezTo>
                      <a:pt x="200" y="112"/>
                      <a:pt x="288" y="112"/>
                      <a:pt x="336" y="96"/>
                    </a:cubicBezTo>
                    <a:cubicBezTo>
                      <a:pt x="384" y="80"/>
                      <a:pt x="416" y="16"/>
                      <a:pt x="43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70" name="Picture 2" descr="C:\Users\enrique\Dropbox\Investigación\2015 - INA-OCMC Invited talk\Figures\date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90" y="2157658"/>
            <a:ext cx="3932238" cy="37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33 CuadroTexto"/>
          <p:cNvSpPr txBox="1"/>
          <p:nvPr/>
        </p:nvSpPr>
        <p:spPr>
          <a:xfrm>
            <a:off x="4901996" y="6170332"/>
            <a:ext cx="420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Figure: </a:t>
            </a:r>
            <a:r>
              <a:rPr lang="en-US" sz="1400" dirty="0"/>
              <a:t>Dally &amp; </a:t>
            </a:r>
            <a:r>
              <a:rPr lang="en-US" sz="1400" dirty="0" err="1"/>
              <a:t>Towles</a:t>
            </a:r>
            <a:r>
              <a:rPr lang="en-US" sz="1400" dirty="0"/>
              <a:t>, Principles and Practices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of </a:t>
            </a:r>
            <a:r>
              <a:rPr lang="en-US" sz="1400" dirty="0"/>
              <a:t>Interconnection Networks”, MK </a:t>
            </a:r>
            <a:r>
              <a:rPr lang="en-US" sz="1400" dirty="0" smtClean="0"/>
              <a:t>2003</a:t>
            </a:r>
            <a:endParaRPr lang="en-US" sz="1400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4636394" y="2898068"/>
            <a:ext cx="0" cy="327226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 flipH="1">
            <a:off x="844527" y="3143281"/>
            <a:ext cx="366307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33 CuadroTexto"/>
          <p:cNvSpPr txBox="1"/>
          <p:nvPr/>
        </p:nvSpPr>
        <p:spPr>
          <a:xfrm>
            <a:off x="239843" y="5411381"/>
            <a:ext cx="8799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[5</a:t>
            </a:r>
            <a:r>
              <a:rPr lang="en-US" sz="1400" dirty="0"/>
              <a:t>] </a:t>
            </a:r>
            <a:r>
              <a:rPr lang="en-US" sz="1400" dirty="0" err="1" smtClean="0"/>
              <a:t>Carrión</a:t>
            </a:r>
            <a:r>
              <a:rPr lang="en-US" sz="1400" dirty="0" smtClean="0"/>
              <a:t>, </a:t>
            </a:r>
            <a:r>
              <a:rPr lang="en-US" sz="1400" i="1" dirty="0" smtClean="0"/>
              <a:t>et al</a:t>
            </a:r>
            <a:r>
              <a:rPr lang="en-US" sz="1400" dirty="0" smtClean="0"/>
              <a:t>,  </a:t>
            </a:r>
            <a:r>
              <a:rPr lang="en-US" sz="1400" dirty="0"/>
              <a:t>“A flow control mechanism to avoid message deadlock in k-</a:t>
            </a:r>
            <a:r>
              <a:rPr lang="en-US" sz="1400" dirty="0" err="1"/>
              <a:t>ary</a:t>
            </a:r>
            <a:r>
              <a:rPr lang="en-US" sz="1400" dirty="0"/>
              <a:t> n-cube networks," </a:t>
            </a:r>
            <a:r>
              <a:rPr lang="en-US" sz="1400" dirty="0" smtClean="0"/>
              <a:t>HiPC’97</a:t>
            </a:r>
            <a:r>
              <a:rPr lang="en-US" sz="1400" dirty="0"/>
              <a:t>. </a:t>
            </a:r>
          </a:p>
          <a:p>
            <a:r>
              <a:rPr lang="en-US" sz="1400" dirty="0" smtClean="0"/>
              <a:t>[6] Puente</a:t>
            </a:r>
            <a:r>
              <a:rPr lang="en-US" sz="1400" dirty="0"/>
              <a:t>, </a:t>
            </a:r>
            <a:r>
              <a:rPr lang="en-US" sz="1400" dirty="0" err="1" smtClean="0"/>
              <a:t>Izu</a:t>
            </a:r>
            <a:r>
              <a:rPr lang="en-US" sz="1400" dirty="0"/>
              <a:t>, </a:t>
            </a:r>
            <a:r>
              <a:rPr lang="en-US" sz="1400" dirty="0" smtClean="0"/>
              <a:t>Beivide </a:t>
            </a:r>
            <a:r>
              <a:rPr lang="en-US" sz="1400" i="1" dirty="0" smtClean="0"/>
              <a:t>et al</a:t>
            </a:r>
            <a:r>
              <a:rPr lang="en-US" sz="1400" dirty="0" smtClean="0"/>
              <a:t>, </a:t>
            </a:r>
            <a:r>
              <a:rPr lang="en-US" sz="1400" dirty="0"/>
              <a:t>“The Adaptive Bubble Router”, J. </a:t>
            </a:r>
            <a:r>
              <a:rPr lang="en-US" sz="1400" dirty="0" smtClean="0"/>
              <a:t>PDC’01.</a:t>
            </a:r>
            <a:endParaRPr lang="en-US" sz="1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1. 2 </a:t>
            </a:r>
            <a:r>
              <a:rPr lang="es-ES" sz="3200" dirty="0" err="1"/>
              <a:t>Deadlock</a:t>
            </a:r>
            <a:r>
              <a:rPr lang="es-ES" sz="3200" dirty="0"/>
              <a:t> </a:t>
            </a:r>
            <a:r>
              <a:rPr lang="es-ES" sz="3200" dirty="0" err="1"/>
              <a:t>avoidance</a:t>
            </a:r>
            <a:r>
              <a:rPr lang="es-ES" sz="3200" dirty="0"/>
              <a:t> in </a:t>
            </a:r>
            <a:r>
              <a:rPr lang="es-ES" sz="3200" dirty="0" err="1"/>
              <a:t>low-radix</a:t>
            </a:r>
            <a:r>
              <a:rPr lang="es-ES" sz="3200" dirty="0"/>
              <a:t> </a:t>
            </a:r>
            <a:r>
              <a:rPr lang="es-ES" sz="3200" dirty="0" err="1"/>
              <a:t>networks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	</a:t>
            </a:r>
            <a:r>
              <a:rPr lang="es-ES" sz="3200" dirty="0" err="1"/>
              <a:t>Example</a:t>
            </a:r>
            <a:r>
              <a:rPr lang="es-ES" sz="3200" dirty="0"/>
              <a:t>: multidimensional </a:t>
            </a:r>
            <a:r>
              <a:rPr lang="es-ES" sz="3200" dirty="0" err="1"/>
              <a:t>torus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Bubble flow control: </a:t>
            </a:r>
            <a:r>
              <a:rPr lang="en-US" dirty="0" smtClean="0"/>
              <a:t>Halt injection when it could fill buffers and cause deadlock</a:t>
            </a:r>
          </a:p>
          <a:p>
            <a:pPr lvl="1"/>
            <a:r>
              <a:rPr lang="en-US" dirty="0" smtClean="0"/>
              <a:t>Leave at least one slot empty after injection (2 slots required)</a:t>
            </a:r>
          </a:p>
          <a:p>
            <a:pPr lvl="1"/>
            <a:r>
              <a:rPr lang="en-US" dirty="0" smtClean="0"/>
              <a:t>Only for virtual cut-through switching (wormhole variants proposed)</a:t>
            </a:r>
          </a:p>
          <a:p>
            <a:pPr lvl="1"/>
            <a:r>
              <a:rPr lang="en-US" dirty="0" smtClean="0"/>
              <a:t>Used in IBM </a:t>
            </a:r>
            <a:r>
              <a:rPr lang="en-US" dirty="0" err="1" smtClean="0"/>
              <a:t>BlueGene</a:t>
            </a:r>
            <a:r>
              <a:rPr lang="en-US" dirty="0" smtClean="0"/>
              <a:t> series (/L, /P, /Q)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6</a:t>
            </a:fld>
            <a:endParaRPr lang="es-ES"/>
          </a:p>
        </p:txBody>
      </p:sp>
      <p:grpSp>
        <p:nvGrpSpPr>
          <p:cNvPr id="7" name="Group 135"/>
          <p:cNvGrpSpPr>
            <a:grpSpLocks/>
          </p:cNvGrpSpPr>
          <p:nvPr/>
        </p:nvGrpSpPr>
        <p:grpSpPr bwMode="auto">
          <a:xfrm>
            <a:off x="817550" y="3385138"/>
            <a:ext cx="7732467" cy="2841244"/>
            <a:chOff x="676" y="2024"/>
            <a:chExt cx="5026" cy="2214"/>
          </a:xfrm>
        </p:grpSpPr>
        <p:sp>
          <p:nvSpPr>
            <p:cNvPr id="8" name="Rectangle 136"/>
            <p:cNvSpPr>
              <a:spLocks noChangeArrowheads="1"/>
            </p:cNvSpPr>
            <p:nvPr/>
          </p:nvSpPr>
          <p:spPr bwMode="auto">
            <a:xfrm>
              <a:off x="1112" y="2743"/>
              <a:ext cx="836" cy="887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DFDFDF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" name="AutoShape 137"/>
            <p:cNvSpPr>
              <a:spLocks noChangeArrowheads="1"/>
            </p:cNvSpPr>
            <p:nvPr/>
          </p:nvSpPr>
          <p:spPr bwMode="auto">
            <a:xfrm rot="1644313">
              <a:off x="1510" y="3054"/>
              <a:ext cx="83" cy="64"/>
            </a:xfrm>
            <a:prstGeom prst="rightArrow">
              <a:avLst>
                <a:gd name="adj1" fmla="val 50000"/>
                <a:gd name="adj2" fmla="val 32422"/>
              </a:avLst>
            </a:prstGeom>
            <a:solidFill>
              <a:srgbClr val="B4CDE6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7" lon="21299997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4CDE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grpSp>
          <p:nvGrpSpPr>
            <p:cNvPr id="10" name="Group 138"/>
            <p:cNvGrpSpPr>
              <a:grpSpLocks/>
            </p:cNvGrpSpPr>
            <p:nvPr/>
          </p:nvGrpSpPr>
          <p:grpSpPr bwMode="auto">
            <a:xfrm>
              <a:off x="1146" y="3377"/>
              <a:ext cx="452" cy="136"/>
              <a:chOff x="98" y="2858"/>
              <a:chExt cx="809" cy="263"/>
            </a:xfrm>
          </p:grpSpPr>
          <p:grpSp>
            <p:nvGrpSpPr>
              <p:cNvPr id="71" name="Group 139"/>
              <p:cNvGrpSpPr>
                <a:grpSpLocks/>
              </p:cNvGrpSpPr>
              <p:nvPr/>
            </p:nvGrpSpPr>
            <p:grpSpPr bwMode="auto">
              <a:xfrm>
                <a:off x="98" y="2858"/>
                <a:ext cx="644" cy="263"/>
                <a:chOff x="1344" y="2184"/>
                <a:chExt cx="720" cy="336"/>
              </a:xfrm>
            </p:grpSpPr>
            <p:sp>
              <p:nvSpPr>
                <p:cNvPr id="73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44" y="2184"/>
                  <a:ext cx="144" cy="336"/>
                </a:xfrm>
                <a:prstGeom prst="rect">
                  <a:avLst/>
                </a:prstGeom>
                <a:solidFill>
                  <a:srgbClr val="9999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74" name="Rectangle 141"/>
                <p:cNvSpPr>
                  <a:spLocks noChangeArrowheads="1"/>
                </p:cNvSpPr>
                <p:nvPr/>
              </p:nvSpPr>
              <p:spPr bwMode="auto">
                <a:xfrm>
                  <a:off x="1536" y="2184"/>
                  <a:ext cx="144" cy="336"/>
                </a:xfrm>
                <a:prstGeom prst="rect">
                  <a:avLst/>
                </a:prstGeom>
                <a:solidFill>
                  <a:srgbClr val="9999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75" name="Rectangle 142"/>
                <p:cNvSpPr>
                  <a:spLocks noChangeArrowheads="1"/>
                </p:cNvSpPr>
                <p:nvPr/>
              </p:nvSpPr>
              <p:spPr bwMode="auto">
                <a:xfrm>
                  <a:off x="1728" y="2184"/>
                  <a:ext cx="144" cy="336"/>
                </a:xfrm>
                <a:prstGeom prst="rect">
                  <a:avLst/>
                </a:prstGeom>
                <a:solidFill>
                  <a:srgbClr val="9999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76" name="Rectangle 143"/>
                <p:cNvSpPr>
                  <a:spLocks noChangeArrowheads="1"/>
                </p:cNvSpPr>
                <p:nvPr/>
              </p:nvSpPr>
              <p:spPr bwMode="auto">
                <a:xfrm>
                  <a:off x="1920" y="2184"/>
                  <a:ext cx="144" cy="336"/>
                </a:xfrm>
                <a:prstGeom prst="rect">
                  <a:avLst/>
                </a:prstGeom>
                <a:solidFill>
                  <a:srgbClr val="9999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</p:grpSp>
          <p:sp>
            <p:nvSpPr>
              <p:cNvPr id="72" name="AutoShape 144"/>
              <p:cNvSpPr>
                <a:spLocks noChangeArrowheads="1"/>
              </p:cNvSpPr>
              <p:nvPr/>
            </p:nvSpPr>
            <p:spPr bwMode="auto">
              <a:xfrm>
                <a:off x="758" y="2904"/>
                <a:ext cx="149" cy="124"/>
              </a:xfrm>
              <a:prstGeom prst="rightArrow">
                <a:avLst>
                  <a:gd name="adj1" fmla="val 50000"/>
                  <a:gd name="adj2" fmla="val 30040"/>
                </a:avLst>
              </a:prstGeom>
              <a:solidFill>
                <a:srgbClr val="B4CDE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4CDE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1" name="Rectangle 145"/>
            <p:cNvSpPr>
              <a:spLocks noChangeArrowheads="1"/>
            </p:cNvSpPr>
            <p:nvPr/>
          </p:nvSpPr>
          <p:spPr bwMode="auto">
            <a:xfrm>
              <a:off x="1597" y="3008"/>
              <a:ext cx="289" cy="484"/>
            </a:xfrm>
            <a:prstGeom prst="rect">
              <a:avLst/>
            </a:prstGeom>
            <a:solidFill>
              <a:srgbClr val="0033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33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s-ES" altLang="es-ES" sz="2400">
                  <a:solidFill>
                    <a:srgbClr val="B4CDE6"/>
                  </a:solidFill>
                  <a:latin typeface="Verdana" pitchFamily="34" charset="0"/>
                </a:rPr>
                <a:t>X</a:t>
              </a:r>
              <a:endParaRPr lang="en-US" altLang="es-ES" sz="2400">
                <a:solidFill>
                  <a:srgbClr val="B4CDE6"/>
                </a:solidFill>
                <a:latin typeface="Verdana" pitchFamily="34" charset="0"/>
              </a:endParaRPr>
            </a:p>
          </p:txBody>
        </p:sp>
        <p:sp>
          <p:nvSpPr>
            <p:cNvPr id="12" name="AutoShape 146"/>
            <p:cNvSpPr>
              <a:spLocks noChangeArrowheads="1"/>
            </p:cNvSpPr>
            <p:nvPr/>
          </p:nvSpPr>
          <p:spPr bwMode="auto">
            <a:xfrm>
              <a:off x="1896" y="3359"/>
              <a:ext cx="277" cy="85"/>
            </a:xfrm>
            <a:prstGeom prst="rightArrow">
              <a:avLst>
                <a:gd name="adj1" fmla="val 50000"/>
                <a:gd name="adj2" fmla="val 81471"/>
              </a:avLst>
            </a:prstGeom>
            <a:solidFill>
              <a:srgbClr val="B4CDE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B4CDE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3" name="Rectangle 147"/>
            <p:cNvSpPr>
              <a:spLocks noChangeArrowheads="1"/>
            </p:cNvSpPr>
            <p:nvPr/>
          </p:nvSpPr>
          <p:spPr bwMode="auto">
            <a:xfrm>
              <a:off x="2192" y="2744"/>
              <a:ext cx="837" cy="888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DFDFDF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grpSp>
          <p:nvGrpSpPr>
            <p:cNvPr id="14" name="Group 148"/>
            <p:cNvGrpSpPr>
              <a:grpSpLocks/>
            </p:cNvGrpSpPr>
            <p:nvPr/>
          </p:nvGrpSpPr>
          <p:grpSpPr bwMode="auto">
            <a:xfrm rot="1442087">
              <a:off x="2258" y="2920"/>
              <a:ext cx="359" cy="135"/>
              <a:chOff x="1344" y="2184"/>
              <a:chExt cx="720" cy="336"/>
            </a:xfrm>
          </p:grpSpPr>
          <p:sp>
            <p:nvSpPr>
              <p:cNvPr id="67" name="Rectangle 149"/>
              <p:cNvSpPr>
                <a:spLocks noChangeArrowheads="1"/>
              </p:cNvSpPr>
              <p:nvPr/>
            </p:nvSpPr>
            <p:spPr bwMode="auto">
              <a:xfrm>
                <a:off x="1344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8" name="Rectangle 150"/>
              <p:cNvSpPr>
                <a:spLocks noChangeArrowheads="1"/>
              </p:cNvSpPr>
              <p:nvPr/>
            </p:nvSpPr>
            <p:spPr bwMode="auto">
              <a:xfrm>
                <a:off x="1536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9" name="Rectangle 151"/>
              <p:cNvSpPr>
                <a:spLocks noChangeArrowheads="1"/>
              </p:cNvSpPr>
              <p:nvPr/>
            </p:nvSpPr>
            <p:spPr bwMode="auto">
              <a:xfrm>
                <a:off x="1728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70" name="Rectangle 152"/>
              <p:cNvSpPr>
                <a:spLocks noChangeArrowheads="1"/>
              </p:cNvSpPr>
              <p:nvPr/>
            </p:nvSpPr>
            <p:spPr bwMode="auto">
              <a:xfrm>
                <a:off x="1920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5" name="AutoShape 153"/>
            <p:cNvSpPr>
              <a:spLocks noChangeArrowheads="1"/>
            </p:cNvSpPr>
            <p:nvPr/>
          </p:nvSpPr>
          <p:spPr bwMode="auto">
            <a:xfrm rot="1644313">
              <a:off x="2590" y="3056"/>
              <a:ext cx="84" cy="64"/>
            </a:xfrm>
            <a:prstGeom prst="rightArrow">
              <a:avLst>
                <a:gd name="adj1" fmla="val 50000"/>
                <a:gd name="adj2" fmla="val 32813"/>
              </a:avLst>
            </a:prstGeom>
            <a:solidFill>
              <a:srgbClr val="B4CDE6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7" lon="21299997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4CDE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6" name="Rectangle 154"/>
            <p:cNvSpPr>
              <a:spLocks noChangeArrowheads="1"/>
            </p:cNvSpPr>
            <p:nvPr/>
          </p:nvSpPr>
          <p:spPr bwMode="auto">
            <a:xfrm>
              <a:off x="2227" y="3378"/>
              <a:ext cx="72" cy="13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" name="Rectangle 155"/>
            <p:cNvSpPr>
              <a:spLocks noChangeArrowheads="1"/>
            </p:cNvSpPr>
            <p:nvPr/>
          </p:nvSpPr>
          <p:spPr bwMode="auto">
            <a:xfrm>
              <a:off x="2324" y="3378"/>
              <a:ext cx="71" cy="136"/>
            </a:xfrm>
            <a:prstGeom prst="rect">
              <a:avLst/>
            </a:prstGeom>
            <a:solidFill>
              <a:srgbClr val="99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" name="Rectangle 156"/>
            <p:cNvSpPr>
              <a:spLocks noChangeArrowheads="1"/>
            </p:cNvSpPr>
            <p:nvPr/>
          </p:nvSpPr>
          <p:spPr bwMode="auto">
            <a:xfrm>
              <a:off x="2419" y="3378"/>
              <a:ext cx="72" cy="136"/>
            </a:xfrm>
            <a:prstGeom prst="rect">
              <a:avLst/>
            </a:prstGeom>
            <a:solidFill>
              <a:srgbClr val="99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9" name="Rectangle 157"/>
            <p:cNvSpPr>
              <a:spLocks noChangeArrowheads="1"/>
            </p:cNvSpPr>
            <p:nvPr/>
          </p:nvSpPr>
          <p:spPr bwMode="auto">
            <a:xfrm>
              <a:off x="2516" y="3378"/>
              <a:ext cx="71" cy="136"/>
            </a:xfrm>
            <a:prstGeom prst="rect">
              <a:avLst/>
            </a:prstGeom>
            <a:solidFill>
              <a:srgbClr val="99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0" name="AutoShape 158"/>
            <p:cNvSpPr>
              <a:spLocks noChangeArrowheads="1"/>
            </p:cNvSpPr>
            <p:nvPr/>
          </p:nvSpPr>
          <p:spPr bwMode="auto">
            <a:xfrm>
              <a:off x="2596" y="3402"/>
              <a:ext cx="83" cy="64"/>
            </a:xfrm>
            <a:prstGeom prst="rightArrow">
              <a:avLst>
                <a:gd name="adj1" fmla="val 50000"/>
                <a:gd name="adj2" fmla="val 32422"/>
              </a:avLst>
            </a:prstGeom>
            <a:solidFill>
              <a:srgbClr val="B4CDE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4CDE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1" name="Rectangle 159"/>
            <p:cNvSpPr>
              <a:spLocks noChangeArrowheads="1"/>
            </p:cNvSpPr>
            <p:nvPr/>
          </p:nvSpPr>
          <p:spPr bwMode="auto">
            <a:xfrm>
              <a:off x="2679" y="3010"/>
              <a:ext cx="288" cy="485"/>
            </a:xfrm>
            <a:prstGeom prst="rect">
              <a:avLst/>
            </a:prstGeom>
            <a:solidFill>
              <a:srgbClr val="0033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33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s-ES" altLang="es-ES" sz="2400">
                  <a:solidFill>
                    <a:srgbClr val="B4CDE6"/>
                  </a:solidFill>
                  <a:latin typeface="Verdana" pitchFamily="34" charset="0"/>
                </a:rPr>
                <a:t>X</a:t>
              </a:r>
              <a:endParaRPr lang="en-US" altLang="es-ES" sz="2400">
                <a:solidFill>
                  <a:srgbClr val="B4CDE6"/>
                </a:solidFill>
                <a:latin typeface="Verdana" pitchFamily="34" charset="0"/>
              </a:endParaRPr>
            </a:p>
          </p:txBody>
        </p:sp>
        <p:sp>
          <p:nvSpPr>
            <p:cNvPr id="22" name="AutoShape 160"/>
            <p:cNvSpPr>
              <a:spLocks noChangeArrowheads="1"/>
            </p:cNvSpPr>
            <p:nvPr/>
          </p:nvSpPr>
          <p:spPr bwMode="auto">
            <a:xfrm>
              <a:off x="2977" y="3361"/>
              <a:ext cx="278" cy="86"/>
            </a:xfrm>
            <a:prstGeom prst="rightArrow">
              <a:avLst>
                <a:gd name="adj1" fmla="val 50000"/>
                <a:gd name="adj2" fmla="val 80814"/>
              </a:avLst>
            </a:prstGeom>
            <a:solidFill>
              <a:srgbClr val="B4CDE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B4CDE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3" name="Rectangle 161"/>
            <p:cNvSpPr>
              <a:spLocks noChangeArrowheads="1"/>
            </p:cNvSpPr>
            <p:nvPr/>
          </p:nvSpPr>
          <p:spPr bwMode="auto">
            <a:xfrm>
              <a:off x="3278" y="2751"/>
              <a:ext cx="838" cy="888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DFDFDF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grpSp>
          <p:nvGrpSpPr>
            <p:cNvPr id="24" name="Group 162"/>
            <p:cNvGrpSpPr>
              <a:grpSpLocks/>
            </p:cNvGrpSpPr>
            <p:nvPr/>
          </p:nvGrpSpPr>
          <p:grpSpPr bwMode="auto">
            <a:xfrm rot="1442087">
              <a:off x="3344" y="2927"/>
              <a:ext cx="360" cy="135"/>
              <a:chOff x="1344" y="2184"/>
              <a:chExt cx="720" cy="336"/>
            </a:xfrm>
          </p:grpSpPr>
          <p:sp>
            <p:nvSpPr>
              <p:cNvPr id="63" name="Rectangle 163"/>
              <p:cNvSpPr>
                <a:spLocks noChangeArrowheads="1"/>
              </p:cNvSpPr>
              <p:nvPr/>
            </p:nvSpPr>
            <p:spPr bwMode="auto">
              <a:xfrm>
                <a:off x="1344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4" name="Rectangle 164"/>
              <p:cNvSpPr>
                <a:spLocks noChangeArrowheads="1"/>
              </p:cNvSpPr>
              <p:nvPr/>
            </p:nvSpPr>
            <p:spPr bwMode="auto">
              <a:xfrm>
                <a:off x="1536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5" name="Rectangle 165"/>
              <p:cNvSpPr>
                <a:spLocks noChangeArrowheads="1"/>
              </p:cNvSpPr>
              <p:nvPr/>
            </p:nvSpPr>
            <p:spPr bwMode="auto">
              <a:xfrm>
                <a:off x="1728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6" name="Rectangle 166"/>
              <p:cNvSpPr>
                <a:spLocks noChangeArrowheads="1"/>
              </p:cNvSpPr>
              <p:nvPr/>
            </p:nvSpPr>
            <p:spPr bwMode="auto">
              <a:xfrm>
                <a:off x="1920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25" name="AutoShape 167"/>
            <p:cNvSpPr>
              <a:spLocks noChangeArrowheads="1"/>
            </p:cNvSpPr>
            <p:nvPr/>
          </p:nvSpPr>
          <p:spPr bwMode="auto">
            <a:xfrm rot="1644313">
              <a:off x="3677" y="3063"/>
              <a:ext cx="83" cy="64"/>
            </a:xfrm>
            <a:prstGeom prst="rightArrow">
              <a:avLst>
                <a:gd name="adj1" fmla="val 50000"/>
                <a:gd name="adj2" fmla="val 32422"/>
              </a:avLst>
            </a:prstGeom>
            <a:solidFill>
              <a:srgbClr val="B4CDE6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7" lon="21299997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4CDE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6" name="Rectangle 168"/>
            <p:cNvSpPr>
              <a:spLocks noChangeArrowheads="1"/>
            </p:cNvSpPr>
            <p:nvPr/>
          </p:nvSpPr>
          <p:spPr bwMode="auto">
            <a:xfrm>
              <a:off x="3314" y="3385"/>
              <a:ext cx="73" cy="13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7" name="Rectangle 169"/>
            <p:cNvSpPr>
              <a:spLocks noChangeArrowheads="1"/>
            </p:cNvSpPr>
            <p:nvPr/>
          </p:nvSpPr>
          <p:spPr bwMode="auto">
            <a:xfrm>
              <a:off x="3410" y="3385"/>
              <a:ext cx="72" cy="13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8" name="Rectangle 170"/>
            <p:cNvSpPr>
              <a:spLocks noChangeArrowheads="1"/>
            </p:cNvSpPr>
            <p:nvPr/>
          </p:nvSpPr>
          <p:spPr bwMode="auto">
            <a:xfrm>
              <a:off x="3507" y="3385"/>
              <a:ext cx="71" cy="136"/>
            </a:xfrm>
            <a:prstGeom prst="rect">
              <a:avLst/>
            </a:prstGeom>
            <a:solidFill>
              <a:srgbClr val="99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9" name="Rectangle 171"/>
            <p:cNvSpPr>
              <a:spLocks noChangeArrowheads="1"/>
            </p:cNvSpPr>
            <p:nvPr/>
          </p:nvSpPr>
          <p:spPr bwMode="auto">
            <a:xfrm>
              <a:off x="3602" y="3385"/>
              <a:ext cx="73" cy="136"/>
            </a:xfrm>
            <a:prstGeom prst="rect">
              <a:avLst/>
            </a:prstGeom>
            <a:solidFill>
              <a:srgbClr val="99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0" name="AutoShape 172"/>
            <p:cNvSpPr>
              <a:spLocks noChangeArrowheads="1"/>
            </p:cNvSpPr>
            <p:nvPr/>
          </p:nvSpPr>
          <p:spPr bwMode="auto">
            <a:xfrm>
              <a:off x="3683" y="3409"/>
              <a:ext cx="84" cy="64"/>
            </a:xfrm>
            <a:prstGeom prst="rightArrow">
              <a:avLst>
                <a:gd name="adj1" fmla="val 50000"/>
                <a:gd name="adj2" fmla="val 32813"/>
              </a:avLst>
            </a:prstGeom>
            <a:solidFill>
              <a:srgbClr val="B4CDE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4CDE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1" name="Rectangle 173"/>
            <p:cNvSpPr>
              <a:spLocks noChangeArrowheads="1"/>
            </p:cNvSpPr>
            <p:nvPr/>
          </p:nvSpPr>
          <p:spPr bwMode="auto">
            <a:xfrm>
              <a:off x="3766" y="3016"/>
              <a:ext cx="288" cy="485"/>
            </a:xfrm>
            <a:prstGeom prst="rect">
              <a:avLst/>
            </a:prstGeom>
            <a:solidFill>
              <a:srgbClr val="0033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33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s-ES" altLang="es-ES" sz="2400">
                  <a:solidFill>
                    <a:srgbClr val="B4CDE6"/>
                  </a:solidFill>
                  <a:latin typeface="Verdana" pitchFamily="34" charset="0"/>
                </a:rPr>
                <a:t>X</a:t>
              </a:r>
              <a:endParaRPr lang="en-US" altLang="es-ES" sz="2400">
                <a:solidFill>
                  <a:srgbClr val="B4CDE6"/>
                </a:solidFill>
                <a:latin typeface="Verdana" pitchFamily="34" charset="0"/>
              </a:endParaRPr>
            </a:p>
          </p:txBody>
        </p:sp>
        <p:sp>
          <p:nvSpPr>
            <p:cNvPr id="32" name="AutoShape 174"/>
            <p:cNvSpPr>
              <a:spLocks noChangeArrowheads="1"/>
            </p:cNvSpPr>
            <p:nvPr/>
          </p:nvSpPr>
          <p:spPr bwMode="auto">
            <a:xfrm>
              <a:off x="4064" y="3368"/>
              <a:ext cx="278" cy="85"/>
            </a:xfrm>
            <a:prstGeom prst="rightArrow">
              <a:avLst>
                <a:gd name="adj1" fmla="val 50000"/>
                <a:gd name="adj2" fmla="val 81765"/>
              </a:avLst>
            </a:prstGeom>
            <a:solidFill>
              <a:srgbClr val="B4CDE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B4CDE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3" name="Rectangle 175"/>
            <p:cNvSpPr>
              <a:spLocks noChangeArrowheads="1"/>
            </p:cNvSpPr>
            <p:nvPr/>
          </p:nvSpPr>
          <p:spPr bwMode="auto">
            <a:xfrm>
              <a:off x="4362" y="2751"/>
              <a:ext cx="837" cy="887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DFDFDF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grpSp>
          <p:nvGrpSpPr>
            <p:cNvPr id="34" name="Group 176"/>
            <p:cNvGrpSpPr>
              <a:grpSpLocks/>
            </p:cNvGrpSpPr>
            <p:nvPr/>
          </p:nvGrpSpPr>
          <p:grpSpPr bwMode="auto">
            <a:xfrm rot="1442087">
              <a:off x="4428" y="2926"/>
              <a:ext cx="359" cy="136"/>
              <a:chOff x="1344" y="2184"/>
              <a:chExt cx="720" cy="336"/>
            </a:xfrm>
          </p:grpSpPr>
          <p:sp>
            <p:nvSpPr>
              <p:cNvPr id="59" name="Rectangle 177"/>
              <p:cNvSpPr>
                <a:spLocks noChangeArrowheads="1"/>
              </p:cNvSpPr>
              <p:nvPr/>
            </p:nvSpPr>
            <p:spPr bwMode="auto">
              <a:xfrm>
                <a:off x="1344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0" name="Rectangle 178"/>
              <p:cNvSpPr>
                <a:spLocks noChangeArrowheads="1"/>
              </p:cNvSpPr>
              <p:nvPr/>
            </p:nvSpPr>
            <p:spPr bwMode="auto">
              <a:xfrm>
                <a:off x="1536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1" name="Rectangle 179"/>
              <p:cNvSpPr>
                <a:spLocks noChangeArrowheads="1"/>
              </p:cNvSpPr>
              <p:nvPr/>
            </p:nvSpPr>
            <p:spPr bwMode="auto">
              <a:xfrm>
                <a:off x="1728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2" name="Rectangle 180"/>
              <p:cNvSpPr>
                <a:spLocks noChangeArrowheads="1"/>
              </p:cNvSpPr>
              <p:nvPr/>
            </p:nvSpPr>
            <p:spPr bwMode="auto">
              <a:xfrm>
                <a:off x="1920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35" name="AutoShape 181"/>
            <p:cNvSpPr>
              <a:spLocks noChangeArrowheads="1"/>
            </p:cNvSpPr>
            <p:nvPr/>
          </p:nvSpPr>
          <p:spPr bwMode="auto">
            <a:xfrm rot="1644313">
              <a:off x="4760" y="3063"/>
              <a:ext cx="85" cy="63"/>
            </a:xfrm>
            <a:prstGeom prst="rightArrow">
              <a:avLst>
                <a:gd name="adj1" fmla="val 50000"/>
                <a:gd name="adj2" fmla="val 33730"/>
              </a:avLst>
            </a:prstGeom>
            <a:solidFill>
              <a:srgbClr val="B4CDE6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7" lon="21299997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4CDE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6" name="Rectangle 182"/>
            <p:cNvSpPr>
              <a:spLocks noChangeArrowheads="1"/>
            </p:cNvSpPr>
            <p:nvPr/>
          </p:nvSpPr>
          <p:spPr bwMode="auto">
            <a:xfrm>
              <a:off x="4397" y="3385"/>
              <a:ext cx="73" cy="13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7" name="Rectangle 183"/>
            <p:cNvSpPr>
              <a:spLocks noChangeArrowheads="1"/>
            </p:cNvSpPr>
            <p:nvPr/>
          </p:nvSpPr>
          <p:spPr bwMode="auto">
            <a:xfrm>
              <a:off x="4494" y="3385"/>
              <a:ext cx="71" cy="136"/>
            </a:xfrm>
            <a:prstGeom prst="rect">
              <a:avLst/>
            </a:prstGeom>
            <a:solidFill>
              <a:srgbClr val="99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8" name="Rectangle 184"/>
            <p:cNvSpPr>
              <a:spLocks noChangeArrowheads="1"/>
            </p:cNvSpPr>
            <p:nvPr/>
          </p:nvSpPr>
          <p:spPr bwMode="auto">
            <a:xfrm>
              <a:off x="4590" y="3385"/>
              <a:ext cx="72" cy="136"/>
            </a:xfrm>
            <a:prstGeom prst="rect">
              <a:avLst/>
            </a:prstGeom>
            <a:solidFill>
              <a:srgbClr val="99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9" name="Rectangle 185"/>
            <p:cNvSpPr>
              <a:spLocks noChangeArrowheads="1"/>
            </p:cNvSpPr>
            <p:nvPr/>
          </p:nvSpPr>
          <p:spPr bwMode="auto">
            <a:xfrm>
              <a:off x="4685" y="3385"/>
              <a:ext cx="73" cy="136"/>
            </a:xfrm>
            <a:prstGeom prst="rect">
              <a:avLst/>
            </a:prstGeom>
            <a:solidFill>
              <a:srgbClr val="99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0" name="AutoShape 186"/>
            <p:cNvSpPr>
              <a:spLocks noChangeArrowheads="1"/>
            </p:cNvSpPr>
            <p:nvPr/>
          </p:nvSpPr>
          <p:spPr bwMode="auto">
            <a:xfrm>
              <a:off x="4767" y="3409"/>
              <a:ext cx="83" cy="64"/>
            </a:xfrm>
            <a:prstGeom prst="rightArrow">
              <a:avLst>
                <a:gd name="adj1" fmla="val 50000"/>
                <a:gd name="adj2" fmla="val 32422"/>
              </a:avLst>
            </a:prstGeom>
            <a:solidFill>
              <a:srgbClr val="B4CDE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4CDE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1" name="Rectangle 187"/>
            <p:cNvSpPr>
              <a:spLocks noChangeArrowheads="1"/>
            </p:cNvSpPr>
            <p:nvPr/>
          </p:nvSpPr>
          <p:spPr bwMode="auto">
            <a:xfrm>
              <a:off x="4849" y="3016"/>
              <a:ext cx="288" cy="484"/>
            </a:xfrm>
            <a:prstGeom prst="rect">
              <a:avLst/>
            </a:prstGeom>
            <a:solidFill>
              <a:srgbClr val="0033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33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s-ES" altLang="es-ES" sz="2400">
                  <a:solidFill>
                    <a:srgbClr val="B4CDE6"/>
                  </a:solidFill>
                  <a:latin typeface="Verdana" pitchFamily="34" charset="0"/>
                </a:rPr>
                <a:t>X</a:t>
              </a:r>
              <a:endParaRPr lang="en-US" altLang="es-ES" sz="2400">
                <a:solidFill>
                  <a:srgbClr val="B4CDE6"/>
                </a:solidFill>
                <a:latin typeface="Verdana" pitchFamily="34" charset="0"/>
              </a:endParaRPr>
            </a:p>
          </p:txBody>
        </p:sp>
        <p:grpSp>
          <p:nvGrpSpPr>
            <p:cNvPr id="42" name="Group 188"/>
            <p:cNvGrpSpPr>
              <a:grpSpLocks/>
            </p:cNvGrpSpPr>
            <p:nvPr/>
          </p:nvGrpSpPr>
          <p:grpSpPr bwMode="auto">
            <a:xfrm>
              <a:off x="676" y="2592"/>
              <a:ext cx="5021" cy="946"/>
              <a:chOff x="-778" y="1482"/>
              <a:chExt cx="8985" cy="1725"/>
            </a:xfrm>
          </p:grpSpPr>
          <p:sp>
            <p:nvSpPr>
              <p:cNvPr id="56" name="AutoShape 189"/>
              <p:cNvSpPr>
                <a:spLocks noChangeArrowheads="1"/>
              </p:cNvSpPr>
              <p:nvPr/>
            </p:nvSpPr>
            <p:spPr bwMode="auto">
              <a:xfrm>
                <a:off x="-778" y="1498"/>
                <a:ext cx="817" cy="1709"/>
              </a:xfrm>
              <a:prstGeom prst="curvedRightArrow">
                <a:avLst>
                  <a:gd name="adj1" fmla="val 14100"/>
                  <a:gd name="adj2" fmla="val 50765"/>
                  <a:gd name="adj3" fmla="val 14639"/>
                </a:avLst>
              </a:prstGeom>
              <a:solidFill>
                <a:srgbClr val="B4CDE6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57" name="AutoShape 190"/>
              <p:cNvSpPr>
                <a:spLocks noChangeArrowheads="1"/>
              </p:cNvSpPr>
              <p:nvPr/>
            </p:nvSpPr>
            <p:spPr bwMode="auto">
              <a:xfrm rot="10800000" flipV="1">
                <a:off x="7390" y="1492"/>
                <a:ext cx="817" cy="1708"/>
              </a:xfrm>
              <a:prstGeom prst="curvedRightArrow">
                <a:avLst>
                  <a:gd name="adj1" fmla="val 14092"/>
                  <a:gd name="adj2" fmla="val 50735"/>
                  <a:gd name="adj3" fmla="val 0"/>
                </a:avLst>
              </a:prstGeom>
              <a:solidFill>
                <a:srgbClr val="B4CDE6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58" name="Rectangle 191"/>
              <p:cNvSpPr>
                <a:spLocks noChangeArrowheads="1"/>
              </p:cNvSpPr>
              <p:nvPr/>
            </p:nvSpPr>
            <p:spPr bwMode="auto">
              <a:xfrm>
                <a:off x="39" y="1482"/>
                <a:ext cx="7379" cy="127"/>
              </a:xfrm>
              <a:prstGeom prst="rect">
                <a:avLst/>
              </a:prstGeom>
              <a:solidFill>
                <a:srgbClr val="8AB1D8"/>
              </a:solidFill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43" name="Group 192"/>
            <p:cNvGrpSpPr>
              <a:grpSpLocks/>
            </p:cNvGrpSpPr>
            <p:nvPr/>
          </p:nvGrpSpPr>
          <p:grpSpPr bwMode="auto">
            <a:xfrm rot="1442087">
              <a:off x="1177" y="2918"/>
              <a:ext cx="359" cy="136"/>
              <a:chOff x="1344" y="2184"/>
              <a:chExt cx="720" cy="336"/>
            </a:xfrm>
          </p:grpSpPr>
          <p:sp>
            <p:nvSpPr>
              <p:cNvPr id="52" name="Rectangle 193"/>
              <p:cNvSpPr>
                <a:spLocks noChangeArrowheads="1"/>
              </p:cNvSpPr>
              <p:nvPr/>
            </p:nvSpPr>
            <p:spPr bwMode="auto">
              <a:xfrm>
                <a:off x="1344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53" name="Rectangle 194"/>
              <p:cNvSpPr>
                <a:spLocks noChangeArrowheads="1"/>
              </p:cNvSpPr>
              <p:nvPr/>
            </p:nvSpPr>
            <p:spPr bwMode="auto">
              <a:xfrm>
                <a:off x="1536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54" name="Rectangle 195"/>
              <p:cNvSpPr>
                <a:spLocks noChangeArrowheads="1"/>
              </p:cNvSpPr>
              <p:nvPr/>
            </p:nvSpPr>
            <p:spPr bwMode="auto">
              <a:xfrm>
                <a:off x="1728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55" name="Rectangle 196"/>
              <p:cNvSpPr>
                <a:spLocks noChangeArrowheads="1"/>
              </p:cNvSpPr>
              <p:nvPr/>
            </p:nvSpPr>
            <p:spPr bwMode="auto">
              <a:xfrm>
                <a:off x="1920" y="2184"/>
                <a:ext cx="144" cy="336"/>
              </a:xfrm>
              <a:prstGeom prst="rect">
                <a:avLst/>
              </a:prstGeom>
              <a:solidFill>
                <a:srgbClr val="9999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0999997" lon="21299997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44" name="Line 197"/>
            <p:cNvSpPr>
              <a:spLocks noChangeShapeType="1"/>
            </p:cNvSpPr>
            <p:nvPr/>
          </p:nvSpPr>
          <p:spPr bwMode="auto">
            <a:xfrm>
              <a:off x="1456" y="3552"/>
              <a:ext cx="7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99"/>
            <p:cNvSpPr>
              <a:spLocks noChangeShapeType="1"/>
            </p:cNvSpPr>
            <p:nvPr/>
          </p:nvSpPr>
          <p:spPr bwMode="auto">
            <a:xfrm rot="1542598">
              <a:off x="3675" y="3167"/>
              <a:ext cx="78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Text Box 200"/>
            <p:cNvSpPr txBox="1">
              <a:spLocks noChangeArrowheads="1"/>
            </p:cNvSpPr>
            <p:nvPr/>
          </p:nvSpPr>
          <p:spPr bwMode="auto">
            <a:xfrm>
              <a:off x="3744" y="3648"/>
              <a:ext cx="1958" cy="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es-ES" dirty="0">
                  <a:solidFill>
                    <a:srgbClr val="FF0000"/>
                  </a:solidFill>
                  <a:latin typeface="Tahoma" pitchFamily="34" charset="0"/>
                </a:rPr>
                <a:t>VCT </a:t>
              </a:r>
              <a:endParaRPr lang="en-US" altLang="es-ES" dirty="0" smtClean="0">
                <a:solidFill>
                  <a:srgbClr val="FF0000"/>
                </a:solidFill>
                <a:latin typeface="Tahoma" pitchFamily="34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en-US" altLang="es-ES" dirty="0" smtClean="0">
                  <a:solidFill>
                    <a:srgbClr val="FF0000"/>
                  </a:solidFill>
                  <a:latin typeface="Tahoma" pitchFamily="34" charset="0"/>
                </a:rPr>
                <a:t>+</a:t>
              </a:r>
              <a:endParaRPr lang="en-US" altLang="es-ES" dirty="0">
                <a:solidFill>
                  <a:srgbClr val="FF0000"/>
                </a:solidFill>
                <a:latin typeface="Tahoma" pitchFamily="34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en-US" altLang="es-ES" dirty="0">
                  <a:solidFill>
                    <a:srgbClr val="FF0000"/>
                  </a:solidFill>
                  <a:latin typeface="Tahoma" pitchFamily="34" charset="0"/>
                </a:rPr>
                <a:t>Room (local) for 2 packets</a:t>
              </a:r>
              <a:r>
                <a:rPr lang="en-US" altLang="es-ES" dirty="0">
                  <a:solidFill>
                    <a:schemeClr val="folHlink"/>
                  </a:solidFill>
                  <a:latin typeface="Tahoma" pitchFamily="34" charset="0"/>
                </a:rPr>
                <a:t>  </a:t>
              </a:r>
            </a:p>
          </p:txBody>
        </p:sp>
        <p:sp>
          <p:nvSpPr>
            <p:cNvPr id="48" name="Line 201"/>
            <p:cNvSpPr>
              <a:spLocks noChangeShapeType="1"/>
            </p:cNvSpPr>
            <p:nvPr/>
          </p:nvSpPr>
          <p:spPr bwMode="auto">
            <a:xfrm flipH="1" flipV="1">
              <a:off x="3432" y="3600"/>
              <a:ext cx="312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202"/>
            <p:cNvSpPr>
              <a:spLocks noChangeShapeType="1"/>
            </p:cNvSpPr>
            <p:nvPr/>
          </p:nvSpPr>
          <p:spPr bwMode="auto">
            <a:xfrm flipV="1">
              <a:off x="4108" y="3504"/>
              <a:ext cx="26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Text Box 203"/>
            <p:cNvSpPr txBox="1">
              <a:spLocks noChangeArrowheads="1"/>
            </p:cNvSpPr>
            <p:nvPr/>
          </p:nvSpPr>
          <p:spPr bwMode="auto">
            <a:xfrm>
              <a:off x="3304" y="2024"/>
              <a:ext cx="94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s-ES" sz="1400" dirty="0">
                  <a:solidFill>
                    <a:srgbClr val="FF0000"/>
                  </a:solidFill>
                  <a:latin typeface="Tahoma" pitchFamily="34" charset="0"/>
                </a:rPr>
                <a:t>injection queue</a:t>
              </a:r>
            </a:p>
            <a:p>
              <a:pPr eaLnBrk="1" hangingPunct="1"/>
              <a:r>
                <a:rPr lang="en-US" altLang="es-ES" sz="1400" dirty="0">
                  <a:solidFill>
                    <a:srgbClr val="FF0000"/>
                  </a:solidFill>
                  <a:latin typeface="Tahoma" pitchFamily="34" charset="0"/>
                </a:rPr>
                <a:t>       or</a:t>
              </a:r>
            </a:p>
            <a:p>
              <a:pPr eaLnBrk="1" hangingPunct="1"/>
              <a:r>
                <a:rPr lang="en-US" altLang="es-ES" sz="1400" dirty="0">
                  <a:solidFill>
                    <a:srgbClr val="FF0000"/>
                  </a:solidFill>
                  <a:latin typeface="Tahoma" pitchFamily="34" charset="0"/>
                </a:rPr>
                <a:t>other dimension</a:t>
              </a:r>
            </a:p>
          </p:txBody>
        </p:sp>
        <p:sp>
          <p:nvSpPr>
            <p:cNvPr id="51" name="Line 204"/>
            <p:cNvSpPr>
              <a:spLocks noChangeShapeType="1"/>
            </p:cNvSpPr>
            <p:nvPr/>
          </p:nvSpPr>
          <p:spPr bwMode="auto">
            <a:xfrm flipH="1">
              <a:off x="3619" y="2484"/>
              <a:ext cx="56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21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enrique\Dropbox\Investigación\2015 - INA-OCMC Invited talk\Figures\Piz Da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36" y="2156680"/>
            <a:ext cx="2743200" cy="154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1. </a:t>
            </a:r>
            <a:r>
              <a:rPr lang="es-ES" sz="3200" dirty="0" err="1" smtClean="0"/>
              <a:t>Introduction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/>
              <a:t> </a:t>
            </a:r>
            <a:r>
              <a:rPr lang="es-ES" sz="3200" dirty="0" smtClean="0"/>
              <a:t>   1.3 </a:t>
            </a:r>
            <a:r>
              <a:rPr lang="es-ES" sz="3200" dirty="0" err="1" smtClean="0"/>
              <a:t>Direct</a:t>
            </a:r>
            <a:r>
              <a:rPr lang="es-ES" sz="3200" dirty="0" smtClean="0"/>
              <a:t> </a:t>
            </a:r>
            <a:r>
              <a:rPr lang="es-ES" sz="3200" dirty="0" err="1"/>
              <a:t>Interconnection</a:t>
            </a:r>
            <a:r>
              <a:rPr lang="es-ES" sz="3200" dirty="0"/>
              <a:t> </a:t>
            </a:r>
            <a:r>
              <a:rPr lang="es-ES" sz="3200" dirty="0" err="1"/>
              <a:t>network</a:t>
            </a:r>
            <a:r>
              <a:rPr lang="es-ES" sz="3200" dirty="0"/>
              <a:t> </a:t>
            </a:r>
            <a:r>
              <a:rPr lang="es-ES" sz="3200" dirty="0" err="1"/>
              <a:t>topologies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04564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 smtClean="0"/>
              <a:t>Technological</a:t>
            </a:r>
            <a:r>
              <a:rPr lang="es-ES" dirty="0" smtClean="0"/>
              <a:t> </a:t>
            </a:r>
            <a:r>
              <a:rPr lang="es-ES" dirty="0" err="1" smtClean="0"/>
              <a:t>trends</a:t>
            </a:r>
            <a:r>
              <a:rPr lang="es-ES" dirty="0" smtClean="0"/>
              <a:t> </a:t>
            </a:r>
            <a:r>
              <a:rPr lang="es-ES" dirty="0" err="1" smtClean="0"/>
              <a:t>suggest</a:t>
            </a:r>
            <a:r>
              <a:rPr lang="es-ES" dirty="0" smtClean="0"/>
              <a:t> [</a:t>
            </a:r>
            <a:r>
              <a:rPr lang="es-ES" dirty="0"/>
              <a:t>7</a:t>
            </a:r>
            <a:r>
              <a:rPr lang="es-ES" dirty="0" smtClean="0"/>
              <a:t>] </a:t>
            </a:r>
            <a:r>
              <a:rPr lang="es-ES" dirty="0" err="1" smtClean="0"/>
              <a:t>the</a:t>
            </a:r>
            <a:r>
              <a:rPr lang="es-ES" dirty="0" smtClean="0"/>
              <a:t> use of </a:t>
            </a:r>
            <a:r>
              <a:rPr lang="es-ES" dirty="0" err="1" smtClean="0"/>
              <a:t>high-radix</a:t>
            </a:r>
            <a:r>
              <a:rPr lang="es-ES" dirty="0" smtClean="0"/>
              <a:t> routers </a:t>
            </a:r>
          </a:p>
          <a:p>
            <a:pPr lvl="1"/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thin</a:t>
            </a:r>
            <a:r>
              <a:rPr lang="es-ES" dirty="0" smtClean="0"/>
              <a:t> </a:t>
            </a:r>
            <a:r>
              <a:rPr lang="es-ES" dirty="0" err="1" smtClean="0"/>
              <a:t>ports</a:t>
            </a:r>
            <a:r>
              <a:rPr lang="es-ES" dirty="0" smtClean="0"/>
              <a:t> </a:t>
            </a:r>
            <a:r>
              <a:rPr lang="es-ES" dirty="0" err="1" smtClean="0"/>
              <a:t>rather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few</a:t>
            </a:r>
            <a:r>
              <a:rPr lang="es-ES" dirty="0" smtClean="0"/>
              <a:t> </a:t>
            </a:r>
            <a:r>
              <a:rPr lang="es-ES" dirty="0" err="1" smtClean="0"/>
              <a:t>fat</a:t>
            </a:r>
            <a:r>
              <a:rPr lang="es-ES" dirty="0" smtClean="0"/>
              <a:t> </a:t>
            </a:r>
            <a:r>
              <a:rPr lang="es-ES" dirty="0" err="1" smtClean="0"/>
              <a:t>ones</a:t>
            </a:r>
            <a:endParaRPr lang="es-ES" dirty="0" smtClean="0"/>
          </a:p>
          <a:p>
            <a:r>
              <a:rPr lang="es-ES" dirty="0" smtClean="0"/>
              <a:t>High-</a:t>
            </a:r>
            <a:r>
              <a:rPr lang="es-ES" dirty="0" err="1" smtClean="0"/>
              <a:t>radix</a:t>
            </a:r>
            <a:r>
              <a:rPr lang="es-ES" dirty="0"/>
              <a:t>, </a:t>
            </a:r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 smtClean="0"/>
              <a:t>diameter</a:t>
            </a:r>
            <a:r>
              <a:rPr lang="es-ES" dirty="0" smtClean="0"/>
              <a:t> </a:t>
            </a:r>
            <a:r>
              <a:rPr lang="es-ES" dirty="0" err="1" smtClean="0"/>
              <a:t>direct</a:t>
            </a:r>
            <a:r>
              <a:rPr lang="es-ES" dirty="0" smtClean="0"/>
              <a:t> </a:t>
            </a:r>
            <a:r>
              <a:rPr lang="es-ES" dirty="0" err="1" smtClean="0"/>
              <a:t>topologies</a:t>
            </a:r>
            <a:r>
              <a:rPr lang="es-ES" dirty="0" smtClean="0"/>
              <a:t>:</a:t>
            </a:r>
            <a:endParaRPr lang="es-ES" dirty="0"/>
          </a:p>
          <a:p>
            <a:pPr lvl="1"/>
            <a:r>
              <a:rPr lang="es-ES" dirty="0" err="1"/>
              <a:t>Flattened</a:t>
            </a:r>
            <a:r>
              <a:rPr lang="es-ES" dirty="0"/>
              <a:t> </a:t>
            </a:r>
            <a:r>
              <a:rPr lang="es-ES" dirty="0" err="1"/>
              <a:t>butterflies</a:t>
            </a:r>
            <a:r>
              <a:rPr lang="es-ES" dirty="0"/>
              <a:t> </a:t>
            </a:r>
            <a:r>
              <a:rPr lang="es-ES" dirty="0" smtClean="0"/>
              <a:t>[8] </a:t>
            </a:r>
            <a:endParaRPr lang="es-ES" dirty="0"/>
          </a:p>
          <a:p>
            <a:pPr lvl="2"/>
            <a:r>
              <a:rPr lang="es-ES" dirty="0" err="1" smtClean="0"/>
              <a:t>Also</a:t>
            </a:r>
            <a:r>
              <a:rPr lang="es-ES" dirty="0" smtClean="0"/>
              <a:t>: </a:t>
            </a:r>
            <a:r>
              <a:rPr lang="es-ES" dirty="0" err="1" smtClean="0"/>
              <a:t>HyperX</a:t>
            </a:r>
            <a:r>
              <a:rPr lang="es-ES" dirty="0" smtClean="0"/>
              <a:t> [9], </a:t>
            </a:r>
          </a:p>
          <a:p>
            <a:pPr lvl="2"/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Hamming</a:t>
            </a:r>
            <a:r>
              <a:rPr lang="es-ES" dirty="0" smtClean="0"/>
              <a:t> </a:t>
            </a:r>
            <a:r>
              <a:rPr lang="es-ES" dirty="0" err="1" smtClean="0"/>
              <a:t>graphs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pPr lvl="2"/>
            <a:endParaRPr lang="es-ES" dirty="0"/>
          </a:p>
          <a:p>
            <a:pPr lvl="1"/>
            <a:r>
              <a:rPr lang="es-ES" dirty="0" err="1" smtClean="0"/>
              <a:t>Dragonflies</a:t>
            </a:r>
            <a:r>
              <a:rPr lang="es-ES" dirty="0" smtClean="0"/>
              <a:t> [10]</a:t>
            </a:r>
            <a:endParaRPr lang="es-ES" dirty="0"/>
          </a:p>
          <a:p>
            <a:pPr lvl="2"/>
            <a:r>
              <a:rPr lang="es-ES" dirty="0"/>
              <a:t>IBM </a:t>
            </a:r>
            <a:r>
              <a:rPr lang="es-ES" dirty="0" smtClean="0"/>
              <a:t>775 (PERCS [11], </a:t>
            </a:r>
            <a:r>
              <a:rPr lang="es-ES" dirty="0" err="1" smtClean="0"/>
              <a:t>Torrent</a:t>
            </a:r>
            <a:r>
              <a:rPr lang="es-ES" dirty="0" smtClean="0"/>
              <a:t> router)</a:t>
            </a:r>
            <a:endParaRPr lang="es-ES" dirty="0"/>
          </a:p>
          <a:p>
            <a:pPr lvl="2"/>
            <a:r>
              <a:rPr lang="es-ES" dirty="0" err="1"/>
              <a:t>Cray</a:t>
            </a:r>
            <a:r>
              <a:rPr lang="es-ES" dirty="0"/>
              <a:t> </a:t>
            </a:r>
            <a:r>
              <a:rPr lang="es-ES" dirty="0" smtClean="0"/>
              <a:t>XC30-40 (Aries router, [12])</a:t>
            </a:r>
            <a:br>
              <a:rPr lang="es-ES" dirty="0" smtClean="0"/>
            </a:br>
            <a:endParaRPr lang="es-ES" dirty="0" smtClean="0"/>
          </a:p>
          <a:p>
            <a:pPr lvl="2"/>
            <a:endParaRPr lang="es-ES" dirty="0"/>
          </a:p>
          <a:p>
            <a:pPr lvl="1"/>
            <a:r>
              <a:rPr lang="es-ES" dirty="0" err="1" smtClean="0"/>
              <a:t>Slimflies</a:t>
            </a:r>
            <a:r>
              <a:rPr lang="es-ES" dirty="0" smtClean="0"/>
              <a:t> [13]</a:t>
            </a:r>
          </a:p>
          <a:p>
            <a:pPr lvl="2"/>
            <a:r>
              <a:rPr lang="es-ES" dirty="0" err="1" smtClean="0"/>
              <a:t>Maximum</a:t>
            </a:r>
            <a:r>
              <a:rPr lang="es-ES" dirty="0" smtClean="0"/>
              <a:t> </a:t>
            </a:r>
            <a:r>
              <a:rPr lang="es-ES" dirty="0" err="1" smtClean="0"/>
              <a:t>density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diameter</a:t>
            </a:r>
            <a:endParaRPr lang="es-ES" dirty="0" smtClean="0"/>
          </a:p>
          <a:p>
            <a:pPr lvl="1"/>
            <a:r>
              <a:rPr lang="es-ES" dirty="0" smtClean="0"/>
              <a:t>…</a:t>
            </a:r>
            <a:br>
              <a:rPr lang="es-ES" dirty="0" smtClean="0"/>
            </a:br>
            <a:endParaRPr lang="es-ES" dirty="0"/>
          </a:p>
          <a:p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7</a:t>
            </a:fld>
            <a:endParaRPr lang="es-ES"/>
          </a:p>
        </p:txBody>
      </p:sp>
      <p:pic>
        <p:nvPicPr>
          <p:cNvPr id="9" name="Picture 2" descr="File:Rook's graph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936" y="2305089"/>
            <a:ext cx="2135291" cy="213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869811"/>
              </p:ext>
            </p:extLst>
          </p:nvPr>
        </p:nvGraphicFramePr>
        <p:xfrm>
          <a:off x="9934735" y="3081971"/>
          <a:ext cx="230505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Visio" r:id="rId5" imgW="4952056" imgH="4885177" progId="Visio.Drawing.11">
                  <p:embed/>
                </p:oleObj>
              </mc:Choice>
              <mc:Fallback>
                <p:oleObj name="Visio" r:id="rId5" imgW="4952056" imgH="4885177" progId="Visio.Drawing.11">
                  <p:embed/>
                  <p:pic>
                    <p:nvPicPr>
                      <p:cNvPr id="0" name="5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4735" y="3081971"/>
                        <a:ext cx="2305050" cy="2273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33 CuadroTexto"/>
          <p:cNvSpPr txBox="1"/>
          <p:nvPr/>
        </p:nvSpPr>
        <p:spPr>
          <a:xfrm>
            <a:off x="411577" y="5305927"/>
            <a:ext cx="8481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[7] Kim, Dally, </a:t>
            </a:r>
            <a:r>
              <a:rPr lang="en-US" sz="1400" dirty="0" err="1" smtClean="0"/>
              <a:t>Towles</a:t>
            </a:r>
            <a:r>
              <a:rPr lang="en-US" sz="1400" dirty="0" smtClean="0"/>
              <a:t>, Gupta, “</a:t>
            </a:r>
            <a:r>
              <a:rPr lang="en-US" sz="1400" dirty="0"/>
              <a:t>Microarchitecture of a high-radix router</a:t>
            </a:r>
            <a:r>
              <a:rPr lang="en-US" sz="1400" dirty="0" smtClean="0"/>
              <a:t>,” ISCA’05</a:t>
            </a:r>
          </a:p>
          <a:p>
            <a:r>
              <a:rPr lang="en-US" sz="1400" dirty="0" smtClean="0"/>
              <a:t>[8] Kim, </a:t>
            </a:r>
            <a:r>
              <a:rPr lang="es-ES" sz="1400" dirty="0" err="1" smtClean="0"/>
              <a:t>Dally</a:t>
            </a:r>
            <a:r>
              <a:rPr lang="es-ES" sz="1400" dirty="0" smtClean="0"/>
              <a:t>, </a:t>
            </a:r>
            <a:r>
              <a:rPr lang="es-ES" sz="1400" dirty="0" err="1" smtClean="0"/>
              <a:t>Abts</a:t>
            </a:r>
            <a:r>
              <a:rPr lang="es-ES" sz="1400" dirty="0" smtClean="0"/>
              <a:t>, “</a:t>
            </a:r>
            <a:r>
              <a:rPr lang="en-US" sz="1400" dirty="0"/>
              <a:t>Flattened butterfly: A cost-efficient topology for high-radix </a:t>
            </a:r>
            <a:r>
              <a:rPr lang="en-US" sz="1400" dirty="0" smtClean="0"/>
              <a:t>networks”, ISCA’07</a:t>
            </a:r>
          </a:p>
          <a:p>
            <a:r>
              <a:rPr lang="en-US" sz="1400" dirty="0" smtClean="0"/>
              <a:t>[9] </a:t>
            </a:r>
            <a:r>
              <a:rPr lang="en-US" sz="1400" dirty="0"/>
              <a:t>Ho </a:t>
            </a:r>
            <a:r>
              <a:rPr lang="en-US" sz="1400" dirty="0" err="1"/>
              <a:t>Ahn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, “HyperX: topology, routing, and packaging of efficient large-scale networks”, </a:t>
            </a:r>
            <a:r>
              <a:rPr lang="en-US" sz="1400" dirty="0" smtClean="0"/>
              <a:t>SC’09</a:t>
            </a:r>
          </a:p>
          <a:p>
            <a:r>
              <a:rPr lang="en-US" sz="1400" dirty="0" smtClean="0"/>
              <a:t>[10] </a:t>
            </a:r>
            <a:r>
              <a:rPr lang="en-US" sz="1400" dirty="0"/>
              <a:t>Kim, Dally, Scott, </a:t>
            </a:r>
            <a:r>
              <a:rPr lang="en-US" sz="1400" dirty="0" err="1"/>
              <a:t>Abts</a:t>
            </a:r>
            <a:r>
              <a:rPr lang="en-US" sz="1400" dirty="0"/>
              <a:t>. </a:t>
            </a:r>
            <a:r>
              <a:rPr lang="en-US" sz="1400" i="1" dirty="0"/>
              <a:t>Technology-Driven, Highly-Scalable Dragonfly Topology</a:t>
            </a:r>
            <a:r>
              <a:rPr lang="en-US" sz="1400" dirty="0"/>
              <a:t>. ISCA </a:t>
            </a:r>
            <a:r>
              <a:rPr lang="en-US" sz="1400" dirty="0" smtClean="0"/>
              <a:t>'08</a:t>
            </a:r>
          </a:p>
          <a:p>
            <a:r>
              <a:rPr lang="en-US" sz="1400" dirty="0"/>
              <a:t>[11] ] </a:t>
            </a:r>
            <a:r>
              <a:rPr lang="en-US" sz="1400" dirty="0" err="1"/>
              <a:t>Arimilli</a:t>
            </a:r>
            <a:r>
              <a:rPr lang="en-US" sz="1400" dirty="0"/>
              <a:t> et al, “The PERCS high-performance Interconnect”, HOTI’10</a:t>
            </a:r>
          </a:p>
          <a:p>
            <a:r>
              <a:rPr lang="en-US" sz="1400" dirty="0" smtClean="0"/>
              <a:t>[12] </a:t>
            </a:r>
            <a:r>
              <a:rPr lang="en-US" sz="1400" dirty="0" err="1"/>
              <a:t>Faanes</a:t>
            </a:r>
            <a:r>
              <a:rPr lang="en-US" sz="1400" dirty="0"/>
              <a:t> et al, “Cray Cascade: a Scalable HPC System based on a Dragonfly Network,” SC12,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[13] </a:t>
            </a:r>
            <a:r>
              <a:rPr lang="en-US" sz="1400" dirty="0" err="1"/>
              <a:t>Besta</a:t>
            </a:r>
            <a:r>
              <a:rPr lang="en-US" sz="1400" dirty="0"/>
              <a:t> </a:t>
            </a:r>
            <a:r>
              <a:rPr lang="en-US" sz="1400" dirty="0" smtClean="0"/>
              <a:t>&amp; Hoefler</a:t>
            </a:r>
            <a:r>
              <a:rPr lang="en-US" sz="1400" dirty="0"/>
              <a:t>, “Slim </a:t>
            </a:r>
            <a:r>
              <a:rPr lang="en-US" sz="1400" dirty="0" smtClean="0"/>
              <a:t>Fly: </a:t>
            </a:r>
            <a:r>
              <a:rPr lang="en-US" sz="1400" dirty="0"/>
              <a:t>A Cost Effective Low-Diameter Network Topology”, SC’14</a:t>
            </a:r>
          </a:p>
          <a:p>
            <a:endParaRPr lang="en-US" sz="1400" dirty="0" smtClean="0"/>
          </a:p>
        </p:txBody>
      </p:sp>
      <p:pic>
        <p:nvPicPr>
          <p:cNvPr id="11271" name="Picture 7" descr="C:\Users\enrique\Dropbox\Investigación\2015 - INA-OCMC Invited talk\Figures\Slimfly Hoffman-Singlet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233" y="3969709"/>
            <a:ext cx="2086382" cy="20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53264 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3.7037E-6 L -0.52569 3.7037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9769E-6 L -0.49306 -2.49769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Direct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interconnection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network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topologies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low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radix</a:t>
            </a:r>
            <a:endParaRPr lang="es-E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Deadlock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avoidance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mechanisms</a:t>
            </a:r>
            <a:endParaRPr lang="es-E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Topologies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proposed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high-radix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networks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b="1" dirty="0" err="1" smtClean="0"/>
              <a:t>Dragonfly</a:t>
            </a:r>
            <a:r>
              <a:rPr lang="es-ES" b="1" dirty="0" smtClean="0"/>
              <a:t> </a:t>
            </a:r>
            <a:r>
              <a:rPr lang="es-ES" b="1" dirty="0" err="1" smtClean="0"/>
              <a:t>networks</a:t>
            </a:r>
            <a:endParaRPr lang="es-ES" b="1" dirty="0" smtClean="0"/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/>
              <a:t>Topology</a:t>
            </a:r>
            <a:r>
              <a:rPr lang="es-ES" dirty="0" smtClean="0"/>
              <a:t> and </a:t>
            </a:r>
            <a:r>
              <a:rPr lang="es-ES" dirty="0" err="1" smtClean="0"/>
              <a:t>routing</a:t>
            </a:r>
            <a:endParaRPr lang="es-E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/>
              <a:t>OFAR: </a:t>
            </a:r>
            <a:r>
              <a:rPr lang="es-ES" dirty="0" err="1" smtClean="0"/>
              <a:t>Injection</a:t>
            </a:r>
            <a:r>
              <a:rPr lang="es-ES" dirty="0" smtClean="0"/>
              <a:t> </a:t>
            </a:r>
            <a:r>
              <a:rPr lang="es-ES" dirty="0" err="1" smtClean="0"/>
              <a:t>restriction</a:t>
            </a:r>
            <a:endParaRPr lang="es-ES" dirty="0"/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/>
              <a:t>RLM: </a:t>
            </a:r>
            <a:r>
              <a:rPr lang="es-ES" dirty="0" err="1" smtClean="0"/>
              <a:t>Path</a:t>
            </a:r>
            <a:r>
              <a:rPr lang="es-ES" dirty="0" smtClean="0"/>
              <a:t> </a:t>
            </a:r>
            <a:r>
              <a:rPr lang="es-ES" dirty="0" err="1" smtClean="0"/>
              <a:t>restriction</a:t>
            </a:r>
            <a:endParaRPr lang="es-ES" dirty="0"/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/>
              <a:t>OLM: </a:t>
            </a:r>
            <a:r>
              <a:rPr lang="es-ES" dirty="0" err="1" smtClean="0"/>
              <a:t>Modified</a:t>
            </a:r>
            <a:r>
              <a:rPr lang="es-ES" dirty="0" smtClean="0"/>
              <a:t> </a:t>
            </a:r>
            <a:r>
              <a:rPr lang="es-ES" dirty="0" err="1" smtClean="0"/>
              <a:t>Resource-class</a:t>
            </a:r>
            <a:r>
              <a:rPr lang="es-ES" dirty="0" smtClean="0"/>
              <a:t> </a:t>
            </a:r>
            <a:r>
              <a:rPr lang="es-ES" dirty="0" err="1" smtClean="0"/>
              <a:t>restriction</a:t>
            </a:r>
            <a:endParaRPr lang="es-ES" dirty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Evaluation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Conclusions</a:t>
            </a:r>
            <a:endParaRPr lang="es-E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0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240 Grupo"/>
          <p:cNvGrpSpPr/>
          <p:nvPr/>
        </p:nvGrpSpPr>
        <p:grpSpPr>
          <a:xfrm>
            <a:off x="2574839" y="3302000"/>
            <a:ext cx="2488493" cy="1206500"/>
            <a:chOff x="470606" y="4025900"/>
            <a:chExt cx="2488493" cy="1206500"/>
          </a:xfrm>
        </p:grpSpPr>
        <p:grpSp>
          <p:nvGrpSpPr>
            <p:cNvPr id="242" name="241 Grupo"/>
            <p:cNvGrpSpPr/>
            <p:nvPr/>
          </p:nvGrpSpPr>
          <p:grpSpPr>
            <a:xfrm>
              <a:off x="470606" y="4025900"/>
              <a:ext cx="2488493" cy="1206500"/>
              <a:chOff x="470606" y="4025900"/>
              <a:chExt cx="2488493" cy="1206500"/>
            </a:xfrm>
          </p:grpSpPr>
          <p:sp>
            <p:nvSpPr>
              <p:cNvPr id="257" name="256 Rectángulo"/>
              <p:cNvSpPr/>
              <p:nvPr/>
            </p:nvSpPr>
            <p:spPr>
              <a:xfrm>
                <a:off x="470606" y="4025900"/>
                <a:ext cx="2488493" cy="12065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8" name="257 Grupo"/>
              <p:cNvGrpSpPr/>
              <p:nvPr/>
            </p:nvGrpSpPr>
            <p:grpSpPr>
              <a:xfrm>
                <a:off x="1157189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292" name="291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292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94" name="293 Conector recto"/>
                <p:cNvCxnSpPr>
                  <a:stCxn id="293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5" name="294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96" name="295 Conector recto"/>
                <p:cNvCxnSpPr>
                  <a:stCxn id="295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7" name="296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98" name="297 Conector recto"/>
                <p:cNvCxnSpPr>
                  <a:stCxn id="297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298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300" name="299 Conector recto"/>
                <p:cNvCxnSpPr>
                  <a:stCxn id="299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1" name="300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302" name="301 Conector recto"/>
                <p:cNvCxnSpPr>
                  <a:stCxn id="301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3" name="302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304" name="303 Conector recto"/>
                <p:cNvCxnSpPr>
                  <a:stCxn id="303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258 Grupo"/>
              <p:cNvGrpSpPr/>
              <p:nvPr/>
            </p:nvGrpSpPr>
            <p:grpSpPr>
              <a:xfrm>
                <a:off x="1728689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279" name="278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279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81" name="280 Conector recto"/>
                <p:cNvCxnSpPr>
                  <a:stCxn id="280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2" name="281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83" name="282 Conector recto"/>
                <p:cNvCxnSpPr>
                  <a:stCxn id="282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4" name="283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85" name="284 Conector recto"/>
                <p:cNvCxnSpPr>
                  <a:stCxn id="284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6" name="285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87" name="286 Conector recto"/>
                <p:cNvCxnSpPr>
                  <a:stCxn id="286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8" name="287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89" name="288 Conector recto"/>
                <p:cNvCxnSpPr>
                  <a:stCxn id="288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0" name="289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91" name="290 Conector recto"/>
                <p:cNvCxnSpPr>
                  <a:stCxn id="290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259 Grupo"/>
              <p:cNvGrpSpPr/>
              <p:nvPr/>
            </p:nvGrpSpPr>
            <p:grpSpPr>
              <a:xfrm>
                <a:off x="2314476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266" name="265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266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68" name="267 Conector recto"/>
                <p:cNvCxnSpPr>
                  <a:stCxn id="267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268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70" name="269 Conector recto"/>
                <p:cNvCxnSpPr>
                  <a:stCxn id="269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1" name="270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72" name="271 Conector recto"/>
                <p:cNvCxnSpPr>
                  <a:stCxn id="271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3" name="272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74" name="273 Conector recto"/>
                <p:cNvCxnSpPr>
                  <a:stCxn id="273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5" name="274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76" name="275 Conector recto"/>
                <p:cNvCxnSpPr>
                  <a:stCxn id="275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276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78" name="277 Conector recto"/>
                <p:cNvCxnSpPr>
                  <a:stCxn id="277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1" name="260 Rectángulo"/>
              <p:cNvSpPr/>
              <p:nvPr/>
            </p:nvSpPr>
            <p:spPr>
              <a:xfrm>
                <a:off x="1432705" y="4140200"/>
                <a:ext cx="468505" cy="25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2" name="261 Conector recto"/>
              <p:cNvCxnSpPr>
                <a:stCxn id="244" idx="0"/>
              </p:cNvCxnSpPr>
              <p:nvPr/>
            </p:nvCxnSpPr>
            <p:spPr>
              <a:xfrm flipV="1">
                <a:off x="827531" y="4394200"/>
                <a:ext cx="653633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262 Conector recto"/>
              <p:cNvCxnSpPr>
                <a:stCxn id="292" idx="0"/>
                <a:endCxn id="261" idx="2"/>
              </p:cNvCxnSpPr>
              <p:nvPr/>
            </p:nvCxnSpPr>
            <p:spPr>
              <a:xfrm flipV="1">
                <a:off x="1413318" y="4394200"/>
                <a:ext cx="253640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263 Conector recto"/>
              <p:cNvCxnSpPr>
                <a:stCxn id="279" idx="0"/>
              </p:cNvCxnSpPr>
              <p:nvPr/>
            </p:nvCxnSpPr>
            <p:spPr>
              <a:xfrm flipH="1" flipV="1">
                <a:off x="1789014" y="4394200"/>
                <a:ext cx="195804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264 Conector recto"/>
              <p:cNvCxnSpPr>
                <a:stCxn id="266" idx="0"/>
              </p:cNvCxnSpPr>
              <p:nvPr/>
            </p:nvCxnSpPr>
            <p:spPr>
              <a:xfrm flipH="1" flipV="1">
                <a:off x="1877424" y="4394200"/>
                <a:ext cx="693181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242 Grupo"/>
            <p:cNvGrpSpPr/>
            <p:nvPr/>
          </p:nvGrpSpPr>
          <p:grpSpPr>
            <a:xfrm>
              <a:off x="571402" y="4627664"/>
              <a:ext cx="528830" cy="465136"/>
              <a:chOff x="754863" y="4471989"/>
              <a:chExt cx="528830" cy="465136"/>
            </a:xfrm>
          </p:grpSpPr>
          <p:sp>
            <p:nvSpPr>
              <p:cNvPr id="244" name="243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244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246" name="245 Conector recto"/>
              <p:cNvCxnSpPr>
                <a:stCxn id="245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246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248" name="247 Conector recto"/>
              <p:cNvCxnSpPr>
                <a:stCxn id="247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248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250" name="249 Conector recto"/>
              <p:cNvCxnSpPr>
                <a:stCxn id="249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250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252" name="251 Conector recto"/>
              <p:cNvCxnSpPr>
                <a:stCxn id="251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252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254" name="253 Conector recto"/>
              <p:cNvCxnSpPr>
                <a:stCxn id="253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254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256" name="255 Conector recto"/>
              <p:cNvCxnSpPr>
                <a:stCxn id="255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176 Grupo"/>
          <p:cNvGrpSpPr/>
          <p:nvPr/>
        </p:nvGrpSpPr>
        <p:grpSpPr>
          <a:xfrm>
            <a:off x="1776509" y="3587850"/>
            <a:ext cx="2488493" cy="1206500"/>
            <a:chOff x="470606" y="4025900"/>
            <a:chExt cx="2488493" cy="1206500"/>
          </a:xfrm>
        </p:grpSpPr>
        <p:grpSp>
          <p:nvGrpSpPr>
            <p:cNvPr id="178" name="177 Grupo"/>
            <p:cNvGrpSpPr/>
            <p:nvPr/>
          </p:nvGrpSpPr>
          <p:grpSpPr>
            <a:xfrm>
              <a:off x="470606" y="4025900"/>
              <a:ext cx="2488493" cy="1206500"/>
              <a:chOff x="470606" y="4025900"/>
              <a:chExt cx="2488493" cy="1206500"/>
            </a:xfrm>
          </p:grpSpPr>
          <p:sp>
            <p:nvSpPr>
              <p:cNvPr id="193" name="192 Rectángulo"/>
              <p:cNvSpPr/>
              <p:nvPr/>
            </p:nvSpPr>
            <p:spPr>
              <a:xfrm>
                <a:off x="470606" y="4025900"/>
                <a:ext cx="2488493" cy="12065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193 Grupo"/>
              <p:cNvGrpSpPr/>
              <p:nvPr/>
            </p:nvGrpSpPr>
            <p:grpSpPr>
              <a:xfrm>
                <a:off x="1157189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228" name="227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228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30" name="229 Conector recto"/>
                <p:cNvCxnSpPr>
                  <a:stCxn id="229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230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32" name="231 Conector recto"/>
                <p:cNvCxnSpPr>
                  <a:stCxn id="231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3" name="232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34" name="233 Conector recto"/>
                <p:cNvCxnSpPr>
                  <a:stCxn id="233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" name="234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36" name="235 Conector recto"/>
                <p:cNvCxnSpPr>
                  <a:stCxn id="235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7" name="236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38" name="237 Conector recto"/>
                <p:cNvCxnSpPr>
                  <a:stCxn id="237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9" name="238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40" name="239 Conector recto"/>
                <p:cNvCxnSpPr>
                  <a:stCxn id="239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194 Grupo"/>
              <p:cNvGrpSpPr/>
              <p:nvPr/>
            </p:nvGrpSpPr>
            <p:grpSpPr>
              <a:xfrm>
                <a:off x="1728689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215" name="214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215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17" name="216 Conector recto"/>
                <p:cNvCxnSpPr>
                  <a:stCxn id="216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8" name="217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19" name="218 Conector recto"/>
                <p:cNvCxnSpPr>
                  <a:stCxn id="218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219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21" name="220 Conector recto"/>
                <p:cNvCxnSpPr>
                  <a:stCxn id="220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221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23" name="222 Conector recto"/>
                <p:cNvCxnSpPr>
                  <a:stCxn id="222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4" name="223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25" name="224 Conector recto"/>
                <p:cNvCxnSpPr>
                  <a:stCxn id="224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225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27" name="226 Conector recto"/>
                <p:cNvCxnSpPr>
                  <a:stCxn id="226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195 Grupo"/>
              <p:cNvGrpSpPr/>
              <p:nvPr/>
            </p:nvGrpSpPr>
            <p:grpSpPr>
              <a:xfrm>
                <a:off x="2314476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202" name="201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202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04" name="203 Conector recto"/>
                <p:cNvCxnSpPr>
                  <a:stCxn id="203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204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06" name="205 Conector recto"/>
                <p:cNvCxnSpPr>
                  <a:stCxn id="205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206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08" name="207 Conector recto"/>
                <p:cNvCxnSpPr>
                  <a:stCxn id="207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" name="208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10" name="209 Conector recto"/>
                <p:cNvCxnSpPr>
                  <a:stCxn id="209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210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12" name="211 Conector recto"/>
                <p:cNvCxnSpPr>
                  <a:stCxn id="211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212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14" name="213 Conector recto"/>
                <p:cNvCxnSpPr>
                  <a:stCxn id="213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7" name="196 Rectángulo"/>
              <p:cNvSpPr/>
              <p:nvPr/>
            </p:nvSpPr>
            <p:spPr>
              <a:xfrm>
                <a:off x="1432705" y="4140200"/>
                <a:ext cx="468505" cy="25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" name="197 Conector recto"/>
              <p:cNvCxnSpPr>
                <a:stCxn id="180" idx="0"/>
              </p:cNvCxnSpPr>
              <p:nvPr/>
            </p:nvCxnSpPr>
            <p:spPr>
              <a:xfrm flipV="1">
                <a:off x="827531" y="4394200"/>
                <a:ext cx="653633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198 Conector recto"/>
              <p:cNvCxnSpPr>
                <a:stCxn id="228" idx="0"/>
                <a:endCxn id="197" idx="2"/>
              </p:cNvCxnSpPr>
              <p:nvPr/>
            </p:nvCxnSpPr>
            <p:spPr>
              <a:xfrm flipV="1">
                <a:off x="1413318" y="4394200"/>
                <a:ext cx="253640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199 Conector recto"/>
              <p:cNvCxnSpPr>
                <a:stCxn id="215" idx="0"/>
              </p:cNvCxnSpPr>
              <p:nvPr/>
            </p:nvCxnSpPr>
            <p:spPr>
              <a:xfrm flipH="1" flipV="1">
                <a:off x="1789014" y="4394200"/>
                <a:ext cx="195804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200 Conector recto"/>
              <p:cNvCxnSpPr>
                <a:stCxn id="202" idx="0"/>
              </p:cNvCxnSpPr>
              <p:nvPr/>
            </p:nvCxnSpPr>
            <p:spPr>
              <a:xfrm flipH="1" flipV="1">
                <a:off x="1877424" y="4394200"/>
                <a:ext cx="693181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178 Grupo"/>
            <p:cNvGrpSpPr/>
            <p:nvPr/>
          </p:nvGrpSpPr>
          <p:grpSpPr>
            <a:xfrm>
              <a:off x="571402" y="4627664"/>
              <a:ext cx="528830" cy="465136"/>
              <a:chOff x="754863" y="4471989"/>
              <a:chExt cx="528830" cy="465136"/>
            </a:xfrm>
          </p:grpSpPr>
          <p:sp>
            <p:nvSpPr>
              <p:cNvPr id="180" name="179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180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82" name="181 Conector recto"/>
              <p:cNvCxnSpPr>
                <a:stCxn id="181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182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84" name="183 Conector recto"/>
              <p:cNvCxnSpPr>
                <a:stCxn id="183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184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86" name="185 Conector recto"/>
              <p:cNvCxnSpPr>
                <a:stCxn id="185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186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88" name="187 Conector recto"/>
              <p:cNvCxnSpPr>
                <a:stCxn id="187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188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90" name="189 Conector recto"/>
              <p:cNvCxnSpPr>
                <a:stCxn id="189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190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92" name="191 Conector recto"/>
              <p:cNvCxnSpPr>
                <a:stCxn id="191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112 Grupo"/>
          <p:cNvGrpSpPr/>
          <p:nvPr/>
        </p:nvGrpSpPr>
        <p:grpSpPr>
          <a:xfrm>
            <a:off x="993418" y="3895725"/>
            <a:ext cx="2488493" cy="1206500"/>
            <a:chOff x="470606" y="4025900"/>
            <a:chExt cx="2488493" cy="1206500"/>
          </a:xfrm>
        </p:grpSpPr>
        <p:grpSp>
          <p:nvGrpSpPr>
            <p:cNvPr id="114" name="113 Grupo"/>
            <p:cNvGrpSpPr/>
            <p:nvPr/>
          </p:nvGrpSpPr>
          <p:grpSpPr>
            <a:xfrm>
              <a:off x="470606" y="4025900"/>
              <a:ext cx="2488493" cy="1206500"/>
              <a:chOff x="470606" y="4025900"/>
              <a:chExt cx="2488493" cy="1206500"/>
            </a:xfrm>
          </p:grpSpPr>
          <p:sp>
            <p:nvSpPr>
              <p:cNvPr id="129" name="128 Rectángulo"/>
              <p:cNvSpPr/>
              <p:nvPr/>
            </p:nvSpPr>
            <p:spPr>
              <a:xfrm>
                <a:off x="470606" y="4025900"/>
                <a:ext cx="2488493" cy="12065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129 Grupo"/>
              <p:cNvGrpSpPr/>
              <p:nvPr/>
            </p:nvGrpSpPr>
            <p:grpSpPr>
              <a:xfrm>
                <a:off x="1157189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164" name="163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164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66" name="165 Conector recto"/>
                <p:cNvCxnSpPr>
                  <a:stCxn id="165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166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68" name="167 Conector recto"/>
                <p:cNvCxnSpPr>
                  <a:stCxn id="167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168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70" name="169 Conector recto"/>
                <p:cNvCxnSpPr>
                  <a:stCxn id="169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170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72" name="171 Conector recto"/>
                <p:cNvCxnSpPr>
                  <a:stCxn id="171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172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74" name="173 Conector recto"/>
                <p:cNvCxnSpPr>
                  <a:stCxn id="173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174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76" name="175 Conector recto"/>
                <p:cNvCxnSpPr>
                  <a:stCxn id="175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130 Grupo"/>
              <p:cNvGrpSpPr/>
              <p:nvPr/>
            </p:nvGrpSpPr>
            <p:grpSpPr>
              <a:xfrm>
                <a:off x="1728689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151" name="150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151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53" name="152 Conector recto"/>
                <p:cNvCxnSpPr>
                  <a:stCxn id="152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153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55" name="154 Conector recto"/>
                <p:cNvCxnSpPr>
                  <a:stCxn id="154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155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57" name="156 Conector recto"/>
                <p:cNvCxnSpPr>
                  <a:stCxn id="156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157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59" name="158 Conector recto"/>
                <p:cNvCxnSpPr>
                  <a:stCxn id="158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159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61" name="160 Conector recto"/>
                <p:cNvCxnSpPr>
                  <a:stCxn id="160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161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63" name="162 Conector recto"/>
                <p:cNvCxnSpPr>
                  <a:stCxn id="162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131 Grupo"/>
              <p:cNvGrpSpPr/>
              <p:nvPr/>
            </p:nvGrpSpPr>
            <p:grpSpPr>
              <a:xfrm>
                <a:off x="2314476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138" name="137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138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40" name="139 Conector recto"/>
                <p:cNvCxnSpPr>
                  <a:stCxn id="139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140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42" name="141 Conector recto"/>
                <p:cNvCxnSpPr>
                  <a:stCxn id="141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142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44" name="143 Conector recto"/>
                <p:cNvCxnSpPr>
                  <a:stCxn id="143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144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46" name="145 Conector recto"/>
                <p:cNvCxnSpPr>
                  <a:stCxn id="145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146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48" name="147 Conector recto"/>
                <p:cNvCxnSpPr>
                  <a:stCxn id="147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148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50" name="149 Conector recto"/>
                <p:cNvCxnSpPr>
                  <a:stCxn id="149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132 Rectángulo"/>
              <p:cNvSpPr/>
              <p:nvPr/>
            </p:nvSpPr>
            <p:spPr>
              <a:xfrm>
                <a:off x="1432705" y="4140200"/>
                <a:ext cx="468505" cy="25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4" name="133 Conector recto"/>
              <p:cNvCxnSpPr>
                <a:stCxn id="116" idx="0"/>
              </p:cNvCxnSpPr>
              <p:nvPr/>
            </p:nvCxnSpPr>
            <p:spPr>
              <a:xfrm flipV="1">
                <a:off x="827531" y="4394200"/>
                <a:ext cx="653633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134 Conector recto"/>
              <p:cNvCxnSpPr>
                <a:stCxn id="164" idx="0"/>
                <a:endCxn id="133" idx="2"/>
              </p:cNvCxnSpPr>
              <p:nvPr/>
            </p:nvCxnSpPr>
            <p:spPr>
              <a:xfrm flipV="1">
                <a:off x="1413318" y="4394200"/>
                <a:ext cx="253640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135 Conector recto"/>
              <p:cNvCxnSpPr>
                <a:stCxn id="151" idx="0"/>
              </p:cNvCxnSpPr>
              <p:nvPr/>
            </p:nvCxnSpPr>
            <p:spPr>
              <a:xfrm flipH="1" flipV="1">
                <a:off x="1789014" y="4394200"/>
                <a:ext cx="195804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136 Conector recto"/>
              <p:cNvCxnSpPr>
                <a:stCxn id="138" idx="0"/>
              </p:cNvCxnSpPr>
              <p:nvPr/>
            </p:nvCxnSpPr>
            <p:spPr>
              <a:xfrm flipH="1" flipV="1">
                <a:off x="1877424" y="4394200"/>
                <a:ext cx="693181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114 Grupo"/>
            <p:cNvGrpSpPr/>
            <p:nvPr/>
          </p:nvGrpSpPr>
          <p:grpSpPr>
            <a:xfrm>
              <a:off x="571402" y="4627664"/>
              <a:ext cx="528830" cy="465136"/>
              <a:chOff x="754863" y="4471989"/>
              <a:chExt cx="528830" cy="465136"/>
            </a:xfrm>
          </p:grpSpPr>
          <p:sp>
            <p:nvSpPr>
              <p:cNvPr id="116" name="115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116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18" name="117 Conector recto"/>
              <p:cNvCxnSpPr>
                <a:stCxn id="117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118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20" name="119 Conector recto"/>
              <p:cNvCxnSpPr>
                <a:stCxn id="119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120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22" name="121 Conector recto"/>
              <p:cNvCxnSpPr>
                <a:stCxn id="121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122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24" name="123 Conector recto"/>
              <p:cNvCxnSpPr>
                <a:stCxn id="123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124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26" name="125 Conector recto"/>
              <p:cNvCxnSpPr>
                <a:stCxn id="125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126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28" name="127 Conector recto"/>
              <p:cNvCxnSpPr>
                <a:stCxn id="127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 Dragonfly networks</a:t>
            </a:r>
            <a:br>
              <a:rPr lang="en-US" sz="3200" dirty="0" smtClean="0"/>
            </a:br>
            <a:r>
              <a:rPr lang="en-US" sz="3200" dirty="0" smtClean="0"/>
              <a:t>   2.1 Topology and routing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between a traditional datacenter network and a Dragonfly network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Vallejo</a:t>
            </a:r>
            <a:endParaRPr lang="es-ES"/>
          </a:p>
        </p:txBody>
      </p:sp>
      <p:grpSp>
        <p:nvGrpSpPr>
          <p:cNvPr id="642" name="641 Grupo"/>
          <p:cNvGrpSpPr/>
          <p:nvPr/>
        </p:nvGrpSpPr>
        <p:grpSpPr>
          <a:xfrm>
            <a:off x="6841028" y="3513350"/>
            <a:ext cx="2575774" cy="900795"/>
            <a:chOff x="5705341" y="4984850"/>
            <a:chExt cx="2575774" cy="900795"/>
          </a:xfrm>
        </p:grpSpPr>
        <p:sp>
          <p:nvSpPr>
            <p:cNvPr id="643" name="642 Rectángulo"/>
            <p:cNvSpPr/>
            <p:nvPr/>
          </p:nvSpPr>
          <p:spPr>
            <a:xfrm>
              <a:off x="5705341" y="4984850"/>
              <a:ext cx="2575774" cy="9007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4" name="643 Grupo"/>
            <p:cNvGrpSpPr/>
            <p:nvPr/>
          </p:nvGrpSpPr>
          <p:grpSpPr>
            <a:xfrm>
              <a:off x="5846127" y="5264900"/>
              <a:ext cx="528830" cy="465136"/>
              <a:chOff x="754863" y="4471989"/>
              <a:chExt cx="528830" cy="465136"/>
            </a:xfrm>
          </p:grpSpPr>
          <p:sp>
            <p:nvSpPr>
              <p:cNvPr id="694" name="693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694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96" name="695 Conector recto"/>
              <p:cNvCxnSpPr>
                <a:stCxn id="695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7" name="696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98" name="697 Conector recto"/>
              <p:cNvCxnSpPr>
                <a:stCxn id="697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9" name="698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00" name="699 Conector recto"/>
              <p:cNvCxnSpPr>
                <a:stCxn id="699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1" name="700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02" name="701 Conector recto"/>
              <p:cNvCxnSpPr>
                <a:stCxn id="701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3" name="702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04" name="703 Conector recto"/>
              <p:cNvCxnSpPr>
                <a:stCxn id="703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5" name="704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06" name="705 Conector recto"/>
              <p:cNvCxnSpPr>
                <a:stCxn id="705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5" name="644 Grupo"/>
            <p:cNvGrpSpPr/>
            <p:nvPr/>
          </p:nvGrpSpPr>
          <p:grpSpPr>
            <a:xfrm>
              <a:off x="6441204" y="5264900"/>
              <a:ext cx="528830" cy="465136"/>
              <a:chOff x="754863" y="4471989"/>
              <a:chExt cx="528830" cy="465136"/>
            </a:xfrm>
          </p:grpSpPr>
          <p:sp>
            <p:nvSpPr>
              <p:cNvPr id="681" name="680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681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83" name="682 Conector recto"/>
              <p:cNvCxnSpPr>
                <a:stCxn id="682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4" name="683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85" name="684 Conector recto"/>
              <p:cNvCxnSpPr>
                <a:stCxn id="684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6" name="685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87" name="686 Conector recto"/>
              <p:cNvCxnSpPr>
                <a:stCxn id="686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8" name="687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89" name="688 Conector recto"/>
              <p:cNvCxnSpPr>
                <a:stCxn id="688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0" name="689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91" name="690 Conector recto"/>
              <p:cNvCxnSpPr>
                <a:stCxn id="690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2" name="691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93" name="692 Conector recto"/>
              <p:cNvCxnSpPr>
                <a:stCxn id="692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6" name="645 Grupo"/>
            <p:cNvGrpSpPr/>
            <p:nvPr/>
          </p:nvGrpSpPr>
          <p:grpSpPr>
            <a:xfrm>
              <a:off x="7036752" y="5264900"/>
              <a:ext cx="528830" cy="465136"/>
              <a:chOff x="754863" y="4471989"/>
              <a:chExt cx="528830" cy="465136"/>
            </a:xfrm>
          </p:grpSpPr>
          <p:sp>
            <p:nvSpPr>
              <p:cNvPr id="668" name="667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668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70" name="669 Conector recto"/>
              <p:cNvCxnSpPr>
                <a:stCxn id="669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1" name="670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72" name="671 Conector recto"/>
              <p:cNvCxnSpPr>
                <a:stCxn id="671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3" name="672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74" name="673 Conector recto"/>
              <p:cNvCxnSpPr>
                <a:stCxn id="673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5" name="674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76" name="675 Conector recto"/>
              <p:cNvCxnSpPr>
                <a:stCxn id="675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7" name="676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78" name="677 Conector recto"/>
              <p:cNvCxnSpPr>
                <a:stCxn id="677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9" name="678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80" name="679 Conector recto"/>
              <p:cNvCxnSpPr>
                <a:stCxn id="679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646 Grupo"/>
            <p:cNvGrpSpPr/>
            <p:nvPr/>
          </p:nvGrpSpPr>
          <p:grpSpPr>
            <a:xfrm>
              <a:off x="7631829" y="5264900"/>
              <a:ext cx="528830" cy="465136"/>
              <a:chOff x="754863" y="4471989"/>
              <a:chExt cx="528830" cy="465136"/>
            </a:xfrm>
          </p:grpSpPr>
          <p:sp>
            <p:nvSpPr>
              <p:cNvPr id="655" name="654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655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57" name="656 Conector recto"/>
              <p:cNvCxnSpPr>
                <a:stCxn id="656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657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59" name="658 Conector recto"/>
              <p:cNvCxnSpPr>
                <a:stCxn id="658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0" name="659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61" name="660 Conector recto"/>
              <p:cNvCxnSpPr>
                <a:stCxn id="660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2" name="661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63" name="662 Conector recto"/>
              <p:cNvCxnSpPr>
                <a:stCxn id="662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663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65" name="664 Conector recto"/>
              <p:cNvCxnSpPr>
                <a:stCxn id="664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6" name="665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67" name="666 Conector recto"/>
              <p:cNvCxnSpPr>
                <a:stCxn id="666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8" name="647 Grupo"/>
            <p:cNvGrpSpPr/>
            <p:nvPr/>
          </p:nvGrpSpPr>
          <p:grpSpPr>
            <a:xfrm>
              <a:off x="6108095" y="5114878"/>
              <a:ext cx="1816686" cy="150032"/>
              <a:chOff x="6108095" y="5114878"/>
              <a:chExt cx="1816686" cy="150032"/>
            </a:xfrm>
          </p:grpSpPr>
          <p:sp>
            <p:nvSpPr>
              <p:cNvPr id="649" name="648 Abrir corchete"/>
              <p:cNvSpPr/>
              <p:nvPr/>
            </p:nvSpPr>
            <p:spPr>
              <a:xfrm rot="5400000">
                <a:off x="6365833" y="5129205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649 Abrir corchete"/>
              <p:cNvSpPr/>
              <p:nvPr/>
            </p:nvSpPr>
            <p:spPr>
              <a:xfrm rot="5400000">
                <a:off x="6962921" y="5129206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650 Abrir corchete"/>
              <p:cNvSpPr/>
              <p:nvPr/>
            </p:nvSpPr>
            <p:spPr>
              <a:xfrm rot="5400000">
                <a:off x="7556458" y="5129207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651 Abrir corchete"/>
              <p:cNvSpPr/>
              <p:nvPr/>
            </p:nvSpPr>
            <p:spPr>
              <a:xfrm rot="5400000">
                <a:off x="7278238" y="4745602"/>
                <a:ext cx="90450" cy="94815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652 Abrir corchete"/>
              <p:cNvSpPr/>
              <p:nvPr/>
            </p:nvSpPr>
            <p:spPr>
              <a:xfrm rot="5400000">
                <a:off x="6629706" y="4746704"/>
                <a:ext cx="111781" cy="92462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653 Abrir corchete"/>
              <p:cNvSpPr/>
              <p:nvPr/>
            </p:nvSpPr>
            <p:spPr>
              <a:xfrm rot="5400000">
                <a:off x="6941422" y="4281551"/>
                <a:ext cx="150032" cy="181668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deadlock avoidance in interconnection networks</a:t>
            </a:r>
            <a:endParaRPr lang="es-ES"/>
          </a:p>
        </p:txBody>
      </p:sp>
      <p:grpSp>
        <p:nvGrpSpPr>
          <p:cNvPr id="577" name="576 Grupo"/>
          <p:cNvGrpSpPr/>
          <p:nvPr/>
        </p:nvGrpSpPr>
        <p:grpSpPr>
          <a:xfrm>
            <a:off x="6334793" y="3884632"/>
            <a:ext cx="2575774" cy="900795"/>
            <a:chOff x="5705341" y="4984850"/>
            <a:chExt cx="2575774" cy="900795"/>
          </a:xfrm>
        </p:grpSpPr>
        <p:sp>
          <p:nvSpPr>
            <p:cNvPr id="578" name="577 Rectángulo"/>
            <p:cNvSpPr/>
            <p:nvPr/>
          </p:nvSpPr>
          <p:spPr>
            <a:xfrm>
              <a:off x="5705341" y="4984850"/>
              <a:ext cx="2575774" cy="9007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9" name="578 Grupo"/>
            <p:cNvGrpSpPr/>
            <p:nvPr/>
          </p:nvGrpSpPr>
          <p:grpSpPr>
            <a:xfrm>
              <a:off x="5846127" y="5264900"/>
              <a:ext cx="528830" cy="465136"/>
              <a:chOff x="754863" y="4471989"/>
              <a:chExt cx="528830" cy="465136"/>
            </a:xfrm>
          </p:grpSpPr>
          <p:sp>
            <p:nvSpPr>
              <p:cNvPr id="629" name="628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629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31" name="630 Conector recto"/>
              <p:cNvCxnSpPr>
                <a:stCxn id="630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2" name="631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33" name="632 Conector recto"/>
              <p:cNvCxnSpPr>
                <a:stCxn id="632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4" name="633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35" name="634 Conector recto"/>
              <p:cNvCxnSpPr>
                <a:stCxn id="634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6" name="635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37" name="636 Conector recto"/>
              <p:cNvCxnSpPr>
                <a:stCxn id="636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637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39" name="638 Conector recto"/>
              <p:cNvCxnSpPr>
                <a:stCxn id="638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0" name="639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41" name="640 Conector recto"/>
              <p:cNvCxnSpPr>
                <a:stCxn id="640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0" name="579 Grupo"/>
            <p:cNvGrpSpPr/>
            <p:nvPr/>
          </p:nvGrpSpPr>
          <p:grpSpPr>
            <a:xfrm>
              <a:off x="6441204" y="5264900"/>
              <a:ext cx="528830" cy="465136"/>
              <a:chOff x="754863" y="4471989"/>
              <a:chExt cx="528830" cy="465136"/>
            </a:xfrm>
          </p:grpSpPr>
          <p:sp>
            <p:nvSpPr>
              <p:cNvPr id="616" name="615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616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18" name="617 Conector recto"/>
              <p:cNvCxnSpPr>
                <a:stCxn id="617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618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20" name="619 Conector recto"/>
              <p:cNvCxnSpPr>
                <a:stCxn id="619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1" name="620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22" name="621 Conector recto"/>
              <p:cNvCxnSpPr>
                <a:stCxn id="621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3" name="622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24" name="623 Conector recto"/>
              <p:cNvCxnSpPr>
                <a:stCxn id="623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" name="624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26" name="625 Conector recto"/>
              <p:cNvCxnSpPr>
                <a:stCxn id="625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7" name="626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28" name="627 Conector recto"/>
              <p:cNvCxnSpPr>
                <a:stCxn id="627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1" name="580 Grupo"/>
            <p:cNvGrpSpPr/>
            <p:nvPr/>
          </p:nvGrpSpPr>
          <p:grpSpPr>
            <a:xfrm>
              <a:off x="7036752" y="5264900"/>
              <a:ext cx="528830" cy="465136"/>
              <a:chOff x="754863" y="4471989"/>
              <a:chExt cx="528830" cy="465136"/>
            </a:xfrm>
          </p:grpSpPr>
          <p:sp>
            <p:nvSpPr>
              <p:cNvPr id="603" name="602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603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05" name="604 Conector recto"/>
              <p:cNvCxnSpPr>
                <a:stCxn id="604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6" name="605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07" name="606 Conector recto"/>
              <p:cNvCxnSpPr>
                <a:stCxn id="606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8" name="607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09" name="608 Conector recto"/>
              <p:cNvCxnSpPr>
                <a:stCxn id="608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0" name="609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11" name="610 Conector recto"/>
              <p:cNvCxnSpPr>
                <a:stCxn id="610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611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13" name="612 Conector recto"/>
              <p:cNvCxnSpPr>
                <a:stCxn id="612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" name="613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15" name="614 Conector recto"/>
              <p:cNvCxnSpPr>
                <a:stCxn id="614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2" name="581 Grupo"/>
            <p:cNvGrpSpPr/>
            <p:nvPr/>
          </p:nvGrpSpPr>
          <p:grpSpPr>
            <a:xfrm>
              <a:off x="7631829" y="5264900"/>
              <a:ext cx="528830" cy="465136"/>
              <a:chOff x="754863" y="4471989"/>
              <a:chExt cx="528830" cy="465136"/>
            </a:xfrm>
          </p:grpSpPr>
          <p:sp>
            <p:nvSpPr>
              <p:cNvPr id="590" name="589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590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92" name="591 Conector recto"/>
              <p:cNvCxnSpPr>
                <a:stCxn id="591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3" name="592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94" name="593 Conector recto"/>
              <p:cNvCxnSpPr>
                <a:stCxn id="593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" name="594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96" name="595 Conector recto"/>
              <p:cNvCxnSpPr>
                <a:stCxn id="595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7" name="596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98" name="597 Conector recto"/>
              <p:cNvCxnSpPr>
                <a:stCxn id="597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9" name="598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00" name="599 Conector recto"/>
              <p:cNvCxnSpPr>
                <a:stCxn id="599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600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02" name="601 Conector recto"/>
              <p:cNvCxnSpPr>
                <a:stCxn id="601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3" name="582 Grupo"/>
            <p:cNvGrpSpPr/>
            <p:nvPr/>
          </p:nvGrpSpPr>
          <p:grpSpPr>
            <a:xfrm>
              <a:off x="6108095" y="5114878"/>
              <a:ext cx="1816686" cy="150032"/>
              <a:chOff x="6108095" y="5114878"/>
              <a:chExt cx="1816686" cy="150032"/>
            </a:xfrm>
          </p:grpSpPr>
          <p:sp>
            <p:nvSpPr>
              <p:cNvPr id="584" name="583 Abrir corchete"/>
              <p:cNvSpPr/>
              <p:nvPr/>
            </p:nvSpPr>
            <p:spPr>
              <a:xfrm rot="5400000">
                <a:off x="6365833" y="5129205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584 Abrir corchete"/>
              <p:cNvSpPr/>
              <p:nvPr/>
            </p:nvSpPr>
            <p:spPr>
              <a:xfrm rot="5400000">
                <a:off x="6962921" y="5129206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585 Abrir corchete"/>
              <p:cNvSpPr/>
              <p:nvPr/>
            </p:nvSpPr>
            <p:spPr>
              <a:xfrm rot="5400000">
                <a:off x="7556458" y="5129207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586 Abrir corchete"/>
              <p:cNvSpPr/>
              <p:nvPr/>
            </p:nvSpPr>
            <p:spPr>
              <a:xfrm rot="5400000">
                <a:off x="7278238" y="4745602"/>
                <a:ext cx="90450" cy="94815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587 Abrir corchete"/>
              <p:cNvSpPr/>
              <p:nvPr/>
            </p:nvSpPr>
            <p:spPr>
              <a:xfrm rot="5400000">
                <a:off x="6629706" y="4746704"/>
                <a:ext cx="111781" cy="92462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588 Abrir corchete"/>
              <p:cNvSpPr/>
              <p:nvPr/>
            </p:nvSpPr>
            <p:spPr>
              <a:xfrm rot="5400000">
                <a:off x="6941422" y="4281551"/>
                <a:ext cx="150032" cy="181668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110 Grupo"/>
          <p:cNvGrpSpPr/>
          <p:nvPr/>
        </p:nvGrpSpPr>
        <p:grpSpPr>
          <a:xfrm>
            <a:off x="218324" y="4208211"/>
            <a:ext cx="2488493" cy="1206500"/>
            <a:chOff x="470606" y="4025900"/>
            <a:chExt cx="2488493" cy="1206500"/>
          </a:xfrm>
        </p:grpSpPr>
        <p:sp>
          <p:nvSpPr>
            <p:cNvPr id="110" name="109 Rectángulo"/>
            <p:cNvSpPr/>
            <p:nvPr/>
          </p:nvSpPr>
          <p:spPr>
            <a:xfrm>
              <a:off x="470606" y="4025900"/>
              <a:ext cx="2488493" cy="1206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28 Grupo"/>
            <p:cNvGrpSpPr/>
            <p:nvPr/>
          </p:nvGrpSpPr>
          <p:grpSpPr>
            <a:xfrm>
              <a:off x="1157189" y="4627664"/>
              <a:ext cx="528830" cy="465136"/>
              <a:chOff x="754863" y="4471989"/>
              <a:chExt cx="528830" cy="465136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2" name="31 Conector recto"/>
              <p:cNvCxnSpPr>
                <a:stCxn id="31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32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4" name="33 Conector recto"/>
              <p:cNvCxnSpPr>
                <a:stCxn id="33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34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6" name="35 Conector recto"/>
              <p:cNvCxnSpPr>
                <a:stCxn id="35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36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8" name="37 Conector recto"/>
              <p:cNvCxnSpPr>
                <a:stCxn id="37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38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40" name="39 Conector recto"/>
              <p:cNvCxnSpPr>
                <a:stCxn id="39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40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42" name="41 Conector recto"/>
              <p:cNvCxnSpPr>
                <a:stCxn id="41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70 Grupo"/>
            <p:cNvGrpSpPr/>
            <p:nvPr/>
          </p:nvGrpSpPr>
          <p:grpSpPr>
            <a:xfrm>
              <a:off x="1728689" y="4627664"/>
              <a:ext cx="528830" cy="465136"/>
              <a:chOff x="754863" y="4471989"/>
              <a:chExt cx="528830" cy="465136"/>
            </a:xfrm>
          </p:grpSpPr>
          <p:sp>
            <p:nvSpPr>
              <p:cNvPr id="72" name="71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72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4" name="73 Conector recto"/>
              <p:cNvCxnSpPr>
                <a:stCxn id="73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74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6" name="75 Conector recto"/>
              <p:cNvCxnSpPr>
                <a:stCxn id="75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76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8" name="77 Conector recto"/>
              <p:cNvCxnSpPr>
                <a:stCxn id="77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78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80" name="79 Conector recto"/>
              <p:cNvCxnSpPr>
                <a:stCxn id="79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80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82" name="81 Conector recto"/>
              <p:cNvCxnSpPr>
                <a:stCxn id="81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82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84" name="83 Conector recto"/>
              <p:cNvCxnSpPr>
                <a:stCxn id="83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84 Grupo"/>
            <p:cNvGrpSpPr/>
            <p:nvPr/>
          </p:nvGrpSpPr>
          <p:grpSpPr>
            <a:xfrm>
              <a:off x="2314476" y="4627664"/>
              <a:ext cx="528830" cy="465136"/>
              <a:chOff x="754863" y="4471989"/>
              <a:chExt cx="528830" cy="465136"/>
            </a:xfrm>
          </p:grpSpPr>
          <p:sp>
            <p:nvSpPr>
              <p:cNvPr id="86" name="85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86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88" name="87 Conector recto"/>
              <p:cNvCxnSpPr>
                <a:stCxn id="87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88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90" name="89 Conector recto"/>
              <p:cNvCxnSpPr>
                <a:stCxn id="89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90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92" name="91 Conector recto"/>
              <p:cNvCxnSpPr>
                <a:stCxn id="91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92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94" name="93 Conector recto"/>
              <p:cNvCxnSpPr>
                <a:stCxn id="93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94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96" name="95 Conector recto"/>
              <p:cNvCxnSpPr>
                <a:stCxn id="95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96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98" name="97 Conector recto"/>
              <p:cNvCxnSpPr>
                <a:stCxn id="97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98 Rectángulo"/>
            <p:cNvSpPr/>
            <p:nvPr/>
          </p:nvSpPr>
          <p:spPr>
            <a:xfrm>
              <a:off x="1432705" y="4140200"/>
              <a:ext cx="468505" cy="25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100 Conector recto"/>
            <p:cNvCxnSpPr/>
            <p:nvPr/>
          </p:nvCxnSpPr>
          <p:spPr>
            <a:xfrm flipV="1">
              <a:off x="838429" y="4395686"/>
              <a:ext cx="653633" cy="233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102 Conector recto"/>
            <p:cNvCxnSpPr>
              <a:stCxn id="30" idx="0"/>
              <a:endCxn id="99" idx="2"/>
            </p:cNvCxnSpPr>
            <p:nvPr/>
          </p:nvCxnSpPr>
          <p:spPr>
            <a:xfrm flipV="1">
              <a:off x="1413318" y="4394200"/>
              <a:ext cx="253640" cy="233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>
              <a:stCxn id="72" idx="0"/>
            </p:cNvCxnSpPr>
            <p:nvPr/>
          </p:nvCxnSpPr>
          <p:spPr>
            <a:xfrm flipH="1" flipV="1">
              <a:off x="1789014" y="4394200"/>
              <a:ext cx="195804" cy="233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>
              <a:stCxn id="86" idx="0"/>
            </p:cNvCxnSpPr>
            <p:nvPr/>
          </p:nvCxnSpPr>
          <p:spPr>
            <a:xfrm flipH="1" flipV="1">
              <a:off x="1877424" y="4394200"/>
              <a:ext cx="693181" cy="233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319120" y="4809975"/>
            <a:ext cx="528830" cy="465136"/>
            <a:chOff x="754863" y="4471989"/>
            <a:chExt cx="528830" cy="465136"/>
          </a:xfrm>
        </p:grpSpPr>
        <p:sp>
          <p:nvSpPr>
            <p:cNvPr id="7" name="6 Rectángulo"/>
            <p:cNvSpPr/>
            <p:nvPr/>
          </p:nvSpPr>
          <p:spPr>
            <a:xfrm>
              <a:off x="759854" y="4471989"/>
              <a:ext cx="502276" cy="228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Elipse"/>
            <p:cNvSpPr/>
            <p:nvPr/>
          </p:nvSpPr>
          <p:spPr>
            <a:xfrm>
              <a:off x="754863" y="4816475"/>
              <a:ext cx="120650" cy="12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13" name="12 Conector recto"/>
            <p:cNvCxnSpPr>
              <a:stCxn id="11" idx="0"/>
            </p:cNvCxnSpPr>
            <p:nvPr/>
          </p:nvCxnSpPr>
          <p:spPr>
            <a:xfrm flipV="1">
              <a:off x="815188" y="4700789"/>
              <a:ext cx="0" cy="115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Elipse"/>
            <p:cNvSpPr/>
            <p:nvPr/>
          </p:nvSpPr>
          <p:spPr>
            <a:xfrm>
              <a:off x="843273" y="4816475"/>
              <a:ext cx="120650" cy="12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15" name="14 Conector recto"/>
            <p:cNvCxnSpPr>
              <a:stCxn id="14" idx="0"/>
            </p:cNvCxnSpPr>
            <p:nvPr/>
          </p:nvCxnSpPr>
          <p:spPr>
            <a:xfrm flipV="1">
              <a:off x="903598" y="4700789"/>
              <a:ext cx="0" cy="115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Elipse"/>
            <p:cNvSpPr/>
            <p:nvPr/>
          </p:nvSpPr>
          <p:spPr>
            <a:xfrm>
              <a:off x="927165" y="4816475"/>
              <a:ext cx="120650" cy="12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17" name="16 Conector recto"/>
            <p:cNvCxnSpPr>
              <a:stCxn id="16" idx="0"/>
            </p:cNvCxnSpPr>
            <p:nvPr/>
          </p:nvCxnSpPr>
          <p:spPr>
            <a:xfrm flipV="1">
              <a:off x="987490" y="4700789"/>
              <a:ext cx="0" cy="115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Elipse"/>
            <p:cNvSpPr/>
            <p:nvPr/>
          </p:nvSpPr>
          <p:spPr>
            <a:xfrm>
              <a:off x="1011370" y="4816475"/>
              <a:ext cx="120650" cy="12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19" name="18 Conector recto"/>
            <p:cNvCxnSpPr>
              <a:stCxn id="18" idx="0"/>
            </p:cNvCxnSpPr>
            <p:nvPr/>
          </p:nvCxnSpPr>
          <p:spPr>
            <a:xfrm flipV="1">
              <a:off x="1071695" y="4700789"/>
              <a:ext cx="0" cy="115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Elipse"/>
            <p:cNvSpPr/>
            <p:nvPr/>
          </p:nvSpPr>
          <p:spPr>
            <a:xfrm>
              <a:off x="1078838" y="4816475"/>
              <a:ext cx="120650" cy="12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21" name="20 Conector recto"/>
            <p:cNvCxnSpPr>
              <a:stCxn id="20" idx="0"/>
            </p:cNvCxnSpPr>
            <p:nvPr/>
          </p:nvCxnSpPr>
          <p:spPr>
            <a:xfrm flipV="1">
              <a:off x="1139163" y="4700789"/>
              <a:ext cx="0" cy="115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Elipse"/>
            <p:cNvSpPr/>
            <p:nvPr/>
          </p:nvSpPr>
          <p:spPr>
            <a:xfrm>
              <a:off x="1163043" y="4816475"/>
              <a:ext cx="120650" cy="12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23" name="22 Conector recto"/>
            <p:cNvCxnSpPr>
              <a:stCxn id="22" idx="0"/>
            </p:cNvCxnSpPr>
            <p:nvPr/>
          </p:nvCxnSpPr>
          <p:spPr>
            <a:xfrm flipV="1">
              <a:off x="1223368" y="4700789"/>
              <a:ext cx="0" cy="115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313 Grupo"/>
          <p:cNvGrpSpPr/>
          <p:nvPr/>
        </p:nvGrpSpPr>
        <p:grpSpPr>
          <a:xfrm>
            <a:off x="1385318" y="2684780"/>
            <a:ext cx="2487413" cy="1623795"/>
            <a:chOff x="1414676" y="2875280"/>
            <a:chExt cx="2487413" cy="1623795"/>
          </a:xfrm>
        </p:grpSpPr>
        <p:cxnSp>
          <p:nvCxnSpPr>
            <p:cNvPr id="307" name="306 Conector recto"/>
            <p:cNvCxnSpPr/>
            <p:nvPr/>
          </p:nvCxnSpPr>
          <p:spPr>
            <a:xfrm flipV="1">
              <a:off x="1414676" y="3326164"/>
              <a:ext cx="120994" cy="1172911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 flipV="1">
              <a:off x="1692746" y="3327400"/>
              <a:ext cx="537892" cy="860425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310 Conector recto"/>
            <p:cNvCxnSpPr>
              <a:endCxn id="305" idx="2"/>
            </p:cNvCxnSpPr>
            <p:nvPr/>
          </p:nvCxnSpPr>
          <p:spPr>
            <a:xfrm flipH="1" flipV="1">
              <a:off x="1929546" y="3319780"/>
              <a:ext cx="1072673" cy="564665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 flipH="1" flipV="1">
              <a:off x="2199615" y="3319780"/>
              <a:ext cx="1702474" cy="28702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304 Rectángulo"/>
            <p:cNvSpPr/>
            <p:nvPr/>
          </p:nvSpPr>
          <p:spPr>
            <a:xfrm>
              <a:off x="1432242" y="2875280"/>
              <a:ext cx="994607" cy="444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3" name="342 CuadroTexto"/>
          <p:cNvSpPr txBox="1"/>
          <p:nvPr/>
        </p:nvSpPr>
        <p:spPr>
          <a:xfrm>
            <a:off x="254443" y="5689354"/>
            <a:ext cx="4929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main variations:</a:t>
            </a:r>
          </a:p>
          <a:p>
            <a:r>
              <a:rPr lang="en-US" dirty="0" smtClean="0"/>
              <a:t>· Fat-tree: faster links in higher levels</a:t>
            </a:r>
          </a:p>
          <a:p>
            <a:r>
              <a:rPr lang="en-US" dirty="0" smtClean="0"/>
              <a:t>· Folded clos: parallel switches in higher levels</a:t>
            </a:r>
            <a:endParaRPr lang="en-US" dirty="0"/>
          </a:p>
        </p:txBody>
      </p:sp>
      <p:grpSp>
        <p:nvGrpSpPr>
          <p:cNvPr id="512" name="511 Grupo"/>
          <p:cNvGrpSpPr/>
          <p:nvPr/>
        </p:nvGrpSpPr>
        <p:grpSpPr>
          <a:xfrm>
            <a:off x="5785460" y="4253666"/>
            <a:ext cx="2575774" cy="900795"/>
            <a:chOff x="5705341" y="4984850"/>
            <a:chExt cx="2575774" cy="900795"/>
          </a:xfrm>
        </p:grpSpPr>
        <p:sp>
          <p:nvSpPr>
            <p:cNvPr id="513" name="512 Rectángulo"/>
            <p:cNvSpPr/>
            <p:nvPr/>
          </p:nvSpPr>
          <p:spPr>
            <a:xfrm>
              <a:off x="5705341" y="4984850"/>
              <a:ext cx="2575774" cy="9007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4" name="513 Grupo"/>
            <p:cNvGrpSpPr/>
            <p:nvPr/>
          </p:nvGrpSpPr>
          <p:grpSpPr>
            <a:xfrm>
              <a:off x="5846127" y="5264900"/>
              <a:ext cx="528830" cy="465136"/>
              <a:chOff x="754863" y="4471989"/>
              <a:chExt cx="528830" cy="465136"/>
            </a:xfrm>
          </p:grpSpPr>
          <p:sp>
            <p:nvSpPr>
              <p:cNvPr id="564" name="563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564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66" name="565 Conector recto"/>
              <p:cNvCxnSpPr>
                <a:stCxn id="565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7" name="566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68" name="567 Conector recto"/>
              <p:cNvCxnSpPr>
                <a:stCxn id="567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" name="568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70" name="569 Conector recto"/>
              <p:cNvCxnSpPr>
                <a:stCxn id="569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1" name="570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72" name="571 Conector recto"/>
              <p:cNvCxnSpPr>
                <a:stCxn id="571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3" name="572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74" name="573 Conector recto"/>
              <p:cNvCxnSpPr>
                <a:stCxn id="573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" name="574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76" name="575 Conector recto"/>
              <p:cNvCxnSpPr>
                <a:stCxn id="575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5" name="514 Grupo"/>
            <p:cNvGrpSpPr/>
            <p:nvPr/>
          </p:nvGrpSpPr>
          <p:grpSpPr>
            <a:xfrm>
              <a:off x="6441204" y="5264900"/>
              <a:ext cx="528830" cy="465136"/>
              <a:chOff x="754863" y="4471989"/>
              <a:chExt cx="528830" cy="465136"/>
            </a:xfrm>
          </p:grpSpPr>
          <p:sp>
            <p:nvSpPr>
              <p:cNvPr id="551" name="550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551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53" name="552 Conector recto"/>
              <p:cNvCxnSpPr>
                <a:stCxn id="552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4" name="553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55" name="554 Conector recto"/>
              <p:cNvCxnSpPr>
                <a:stCxn id="554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6" name="555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57" name="556 Conector recto"/>
              <p:cNvCxnSpPr>
                <a:stCxn id="556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8" name="557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59" name="558 Conector recto"/>
              <p:cNvCxnSpPr>
                <a:stCxn id="558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0" name="559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61" name="560 Conector recto"/>
              <p:cNvCxnSpPr>
                <a:stCxn id="560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2" name="561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63" name="562 Conector recto"/>
              <p:cNvCxnSpPr>
                <a:stCxn id="562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6" name="515 Grupo"/>
            <p:cNvGrpSpPr/>
            <p:nvPr/>
          </p:nvGrpSpPr>
          <p:grpSpPr>
            <a:xfrm>
              <a:off x="7036752" y="5264900"/>
              <a:ext cx="528830" cy="465136"/>
              <a:chOff x="754863" y="4471989"/>
              <a:chExt cx="528830" cy="465136"/>
            </a:xfrm>
          </p:grpSpPr>
          <p:sp>
            <p:nvSpPr>
              <p:cNvPr id="538" name="537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538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40" name="539 Conector recto"/>
              <p:cNvCxnSpPr>
                <a:stCxn id="539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1" name="540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42" name="541 Conector recto"/>
              <p:cNvCxnSpPr>
                <a:stCxn id="541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542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44" name="543 Conector recto"/>
              <p:cNvCxnSpPr>
                <a:stCxn id="543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5" name="544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46" name="545 Conector recto"/>
              <p:cNvCxnSpPr>
                <a:stCxn id="545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7" name="546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48" name="547 Conector recto"/>
              <p:cNvCxnSpPr>
                <a:stCxn id="547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9" name="548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50" name="549 Conector recto"/>
              <p:cNvCxnSpPr>
                <a:stCxn id="549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7" name="516 Grupo"/>
            <p:cNvGrpSpPr/>
            <p:nvPr/>
          </p:nvGrpSpPr>
          <p:grpSpPr>
            <a:xfrm>
              <a:off x="7631829" y="5264900"/>
              <a:ext cx="528830" cy="465136"/>
              <a:chOff x="754863" y="4471989"/>
              <a:chExt cx="528830" cy="465136"/>
            </a:xfrm>
          </p:grpSpPr>
          <p:sp>
            <p:nvSpPr>
              <p:cNvPr id="525" name="524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525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27" name="526 Conector recto"/>
              <p:cNvCxnSpPr>
                <a:stCxn id="526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8" name="527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29" name="528 Conector recto"/>
              <p:cNvCxnSpPr>
                <a:stCxn id="528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0" name="529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31" name="530 Conector recto"/>
              <p:cNvCxnSpPr>
                <a:stCxn id="530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" name="531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33" name="532 Conector recto"/>
              <p:cNvCxnSpPr>
                <a:stCxn id="532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4" name="533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35" name="534 Conector recto"/>
              <p:cNvCxnSpPr>
                <a:stCxn id="534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535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37" name="536 Conector recto"/>
              <p:cNvCxnSpPr>
                <a:stCxn id="536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8" name="517 Grupo"/>
            <p:cNvGrpSpPr/>
            <p:nvPr/>
          </p:nvGrpSpPr>
          <p:grpSpPr>
            <a:xfrm>
              <a:off x="6108095" y="5114878"/>
              <a:ext cx="1816686" cy="150032"/>
              <a:chOff x="6108095" y="5114878"/>
              <a:chExt cx="1816686" cy="150032"/>
            </a:xfrm>
          </p:grpSpPr>
          <p:sp>
            <p:nvSpPr>
              <p:cNvPr id="519" name="518 Abrir corchete"/>
              <p:cNvSpPr/>
              <p:nvPr/>
            </p:nvSpPr>
            <p:spPr>
              <a:xfrm rot="5400000">
                <a:off x="6365833" y="5129205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519 Abrir corchete"/>
              <p:cNvSpPr/>
              <p:nvPr/>
            </p:nvSpPr>
            <p:spPr>
              <a:xfrm rot="5400000">
                <a:off x="6962921" y="5129206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520 Abrir corchete"/>
              <p:cNvSpPr/>
              <p:nvPr/>
            </p:nvSpPr>
            <p:spPr>
              <a:xfrm rot="5400000">
                <a:off x="7556458" y="5129207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521 Abrir corchete"/>
              <p:cNvSpPr/>
              <p:nvPr/>
            </p:nvSpPr>
            <p:spPr>
              <a:xfrm rot="5400000">
                <a:off x="7278238" y="4745602"/>
                <a:ext cx="90450" cy="94815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522 Abrir corchete"/>
              <p:cNvSpPr/>
              <p:nvPr/>
            </p:nvSpPr>
            <p:spPr>
              <a:xfrm rot="5400000">
                <a:off x="6629706" y="4746704"/>
                <a:ext cx="111781" cy="92462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523 Abrir corchete"/>
              <p:cNvSpPr/>
              <p:nvPr/>
            </p:nvSpPr>
            <p:spPr>
              <a:xfrm rot="5400000">
                <a:off x="6941422" y="4281551"/>
                <a:ext cx="150032" cy="181668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6" name="445 Grupo"/>
          <p:cNvGrpSpPr/>
          <p:nvPr/>
        </p:nvGrpSpPr>
        <p:grpSpPr>
          <a:xfrm>
            <a:off x="5251567" y="4628587"/>
            <a:ext cx="2575774" cy="900795"/>
            <a:chOff x="5705341" y="4984850"/>
            <a:chExt cx="2575774" cy="900795"/>
          </a:xfrm>
        </p:grpSpPr>
        <p:sp>
          <p:nvSpPr>
            <p:cNvPr id="435" name="434 Rectángulo"/>
            <p:cNvSpPr/>
            <p:nvPr/>
          </p:nvSpPr>
          <p:spPr>
            <a:xfrm>
              <a:off x="5705341" y="4984850"/>
              <a:ext cx="2575774" cy="9007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9" name="328 Grupo"/>
            <p:cNvGrpSpPr/>
            <p:nvPr/>
          </p:nvGrpSpPr>
          <p:grpSpPr>
            <a:xfrm>
              <a:off x="5846127" y="5264900"/>
              <a:ext cx="528830" cy="465136"/>
              <a:chOff x="754863" y="4471989"/>
              <a:chExt cx="528830" cy="465136"/>
            </a:xfrm>
          </p:grpSpPr>
          <p:sp>
            <p:nvSpPr>
              <p:cNvPr id="330" name="329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330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32" name="331 Conector recto"/>
              <p:cNvCxnSpPr>
                <a:stCxn id="331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332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34" name="333 Conector recto"/>
              <p:cNvCxnSpPr>
                <a:stCxn id="333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334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36" name="335 Conector recto"/>
              <p:cNvCxnSpPr>
                <a:stCxn id="335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336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38" name="337 Conector recto"/>
              <p:cNvCxnSpPr>
                <a:stCxn id="337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338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40" name="339 Conector recto"/>
              <p:cNvCxnSpPr>
                <a:stCxn id="339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1" name="340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42" name="341 Conector recto"/>
              <p:cNvCxnSpPr>
                <a:stCxn id="341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343 Grupo"/>
            <p:cNvGrpSpPr/>
            <p:nvPr/>
          </p:nvGrpSpPr>
          <p:grpSpPr>
            <a:xfrm>
              <a:off x="6441204" y="5264900"/>
              <a:ext cx="528830" cy="465136"/>
              <a:chOff x="754863" y="4471989"/>
              <a:chExt cx="528830" cy="465136"/>
            </a:xfrm>
          </p:grpSpPr>
          <p:sp>
            <p:nvSpPr>
              <p:cNvPr id="345" name="344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345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47" name="346 Conector recto"/>
              <p:cNvCxnSpPr>
                <a:stCxn id="346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347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49" name="348 Conector recto"/>
              <p:cNvCxnSpPr>
                <a:stCxn id="348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349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51" name="350 Conector recto"/>
              <p:cNvCxnSpPr>
                <a:stCxn id="350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351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53" name="352 Conector recto"/>
              <p:cNvCxnSpPr>
                <a:stCxn id="352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353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55" name="354 Conector recto"/>
              <p:cNvCxnSpPr>
                <a:stCxn id="354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355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57" name="356 Conector recto"/>
              <p:cNvCxnSpPr>
                <a:stCxn id="356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" name="357 Grupo"/>
            <p:cNvGrpSpPr/>
            <p:nvPr/>
          </p:nvGrpSpPr>
          <p:grpSpPr>
            <a:xfrm>
              <a:off x="7036752" y="5264900"/>
              <a:ext cx="528830" cy="465136"/>
              <a:chOff x="754863" y="4471989"/>
              <a:chExt cx="528830" cy="465136"/>
            </a:xfrm>
          </p:grpSpPr>
          <p:sp>
            <p:nvSpPr>
              <p:cNvPr id="359" name="358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359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61" name="360 Conector recto"/>
              <p:cNvCxnSpPr>
                <a:stCxn id="360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2" name="361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63" name="362 Conector recto"/>
              <p:cNvCxnSpPr>
                <a:stCxn id="362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4" name="363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65" name="364 Conector recto"/>
              <p:cNvCxnSpPr>
                <a:stCxn id="364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6" name="365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67" name="366 Conector recto"/>
              <p:cNvCxnSpPr>
                <a:stCxn id="366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367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69" name="368 Conector recto"/>
              <p:cNvCxnSpPr>
                <a:stCxn id="368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" name="369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71" name="370 Conector recto"/>
              <p:cNvCxnSpPr>
                <a:stCxn id="370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371 Grupo"/>
            <p:cNvGrpSpPr/>
            <p:nvPr/>
          </p:nvGrpSpPr>
          <p:grpSpPr>
            <a:xfrm>
              <a:off x="7631829" y="5264900"/>
              <a:ext cx="528830" cy="465136"/>
              <a:chOff x="754863" y="4471989"/>
              <a:chExt cx="528830" cy="465136"/>
            </a:xfrm>
          </p:grpSpPr>
          <p:sp>
            <p:nvSpPr>
              <p:cNvPr id="373" name="372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373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75" name="374 Conector recto"/>
              <p:cNvCxnSpPr>
                <a:stCxn id="374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6" name="375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77" name="376 Conector recto"/>
              <p:cNvCxnSpPr>
                <a:stCxn id="376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8" name="377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79" name="378 Conector recto"/>
              <p:cNvCxnSpPr>
                <a:stCxn id="378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379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81" name="380 Conector recto"/>
              <p:cNvCxnSpPr>
                <a:stCxn id="380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381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83" name="382 Conector recto"/>
              <p:cNvCxnSpPr>
                <a:stCxn id="382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4" name="383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85" name="384 Conector recto"/>
              <p:cNvCxnSpPr>
                <a:stCxn id="384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5" name="444 Grupo"/>
            <p:cNvGrpSpPr/>
            <p:nvPr/>
          </p:nvGrpSpPr>
          <p:grpSpPr>
            <a:xfrm>
              <a:off x="6108095" y="5114878"/>
              <a:ext cx="1816686" cy="150032"/>
              <a:chOff x="6108095" y="5114878"/>
              <a:chExt cx="1816686" cy="150032"/>
            </a:xfrm>
          </p:grpSpPr>
          <p:sp>
            <p:nvSpPr>
              <p:cNvPr id="437" name="436 Abrir corchete"/>
              <p:cNvSpPr/>
              <p:nvPr/>
            </p:nvSpPr>
            <p:spPr>
              <a:xfrm rot="5400000">
                <a:off x="6365833" y="5129205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437 Abrir corchete"/>
              <p:cNvSpPr/>
              <p:nvPr/>
            </p:nvSpPr>
            <p:spPr>
              <a:xfrm rot="5400000">
                <a:off x="6962921" y="5129206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438 Abrir corchete"/>
              <p:cNvSpPr/>
              <p:nvPr/>
            </p:nvSpPr>
            <p:spPr>
              <a:xfrm rot="5400000">
                <a:off x="7556458" y="5129207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439 Abrir corchete"/>
              <p:cNvSpPr/>
              <p:nvPr/>
            </p:nvSpPr>
            <p:spPr>
              <a:xfrm rot="5400000">
                <a:off x="7278238" y="4745602"/>
                <a:ext cx="90450" cy="94815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440 Abrir corchete"/>
              <p:cNvSpPr/>
              <p:nvPr/>
            </p:nvSpPr>
            <p:spPr>
              <a:xfrm rot="5400000">
                <a:off x="6629706" y="4746704"/>
                <a:ext cx="111781" cy="92462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441 Abrir corchete"/>
              <p:cNvSpPr/>
              <p:nvPr/>
            </p:nvSpPr>
            <p:spPr>
              <a:xfrm rot="5400000">
                <a:off x="6941422" y="4281551"/>
                <a:ext cx="150032" cy="181668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7" name="706 Forma libre"/>
          <p:cNvSpPr/>
          <p:nvPr/>
        </p:nvSpPr>
        <p:spPr>
          <a:xfrm>
            <a:off x="5421691" y="4077688"/>
            <a:ext cx="605307" cy="816284"/>
          </a:xfrm>
          <a:custGeom>
            <a:avLst/>
            <a:gdLst>
              <a:gd name="connsiteX0" fmla="*/ 0 w 605307"/>
              <a:gd name="connsiteY0" fmla="*/ 816284 h 816284"/>
              <a:gd name="connsiteX1" fmla="*/ 231819 w 605307"/>
              <a:gd name="connsiteY1" fmla="*/ 4915 h 816284"/>
              <a:gd name="connsiteX2" fmla="*/ 605307 w 605307"/>
              <a:gd name="connsiteY2" fmla="*/ 455675 h 816284"/>
              <a:gd name="connsiteX3" fmla="*/ 605307 w 605307"/>
              <a:gd name="connsiteY3" fmla="*/ 455675 h 816284"/>
              <a:gd name="connsiteX4" fmla="*/ 605307 w 605307"/>
              <a:gd name="connsiteY4" fmla="*/ 455675 h 81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307" h="816284">
                <a:moveTo>
                  <a:pt x="0" y="816284"/>
                </a:moveTo>
                <a:cubicBezTo>
                  <a:pt x="65467" y="440650"/>
                  <a:pt x="130935" y="65016"/>
                  <a:pt x="231819" y="4915"/>
                </a:cubicBezTo>
                <a:cubicBezTo>
                  <a:pt x="332703" y="-55186"/>
                  <a:pt x="605307" y="455675"/>
                  <a:pt x="605307" y="455675"/>
                </a:cubicBezTo>
                <a:lnTo>
                  <a:pt x="605307" y="455675"/>
                </a:lnTo>
                <a:lnTo>
                  <a:pt x="605307" y="455675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709 Forma libre"/>
          <p:cNvSpPr/>
          <p:nvPr/>
        </p:nvSpPr>
        <p:spPr>
          <a:xfrm>
            <a:off x="6053272" y="3711886"/>
            <a:ext cx="534698" cy="816284"/>
          </a:xfrm>
          <a:custGeom>
            <a:avLst/>
            <a:gdLst>
              <a:gd name="connsiteX0" fmla="*/ 0 w 605307"/>
              <a:gd name="connsiteY0" fmla="*/ 816284 h 816284"/>
              <a:gd name="connsiteX1" fmla="*/ 231819 w 605307"/>
              <a:gd name="connsiteY1" fmla="*/ 4915 h 816284"/>
              <a:gd name="connsiteX2" fmla="*/ 605307 w 605307"/>
              <a:gd name="connsiteY2" fmla="*/ 455675 h 816284"/>
              <a:gd name="connsiteX3" fmla="*/ 605307 w 605307"/>
              <a:gd name="connsiteY3" fmla="*/ 455675 h 816284"/>
              <a:gd name="connsiteX4" fmla="*/ 605307 w 605307"/>
              <a:gd name="connsiteY4" fmla="*/ 455675 h 81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307" h="816284">
                <a:moveTo>
                  <a:pt x="0" y="816284"/>
                </a:moveTo>
                <a:cubicBezTo>
                  <a:pt x="65467" y="440650"/>
                  <a:pt x="130935" y="65016"/>
                  <a:pt x="231819" y="4915"/>
                </a:cubicBezTo>
                <a:cubicBezTo>
                  <a:pt x="332703" y="-55186"/>
                  <a:pt x="605307" y="455675"/>
                  <a:pt x="605307" y="455675"/>
                </a:cubicBezTo>
                <a:lnTo>
                  <a:pt x="605307" y="455675"/>
                </a:lnTo>
                <a:lnTo>
                  <a:pt x="605307" y="455675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710 Forma libre"/>
          <p:cNvSpPr/>
          <p:nvPr/>
        </p:nvSpPr>
        <p:spPr>
          <a:xfrm>
            <a:off x="6631264" y="3337314"/>
            <a:ext cx="534698" cy="816284"/>
          </a:xfrm>
          <a:custGeom>
            <a:avLst/>
            <a:gdLst>
              <a:gd name="connsiteX0" fmla="*/ 0 w 605307"/>
              <a:gd name="connsiteY0" fmla="*/ 816284 h 816284"/>
              <a:gd name="connsiteX1" fmla="*/ 231819 w 605307"/>
              <a:gd name="connsiteY1" fmla="*/ 4915 h 816284"/>
              <a:gd name="connsiteX2" fmla="*/ 605307 w 605307"/>
              <a:gd name="connsiteY2" fmla="*/ 455675 h 816284"/>
              <a:gd name="connsiteX3" fmla="*/ 605307 w 605307"/>
              <a:gd name="connsiteY3" fmla="*/ 455675 h 816284"/>
              <a:gd name="connsiteX4" fmla="*/ 605307 w 605307"/>
              <a:gd name="connsiteY4" fmla="*/ 455675 h 81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307" h="816284">
                <a:moveTo>
                  <a:pt x="0" y="816284"/>
                </a:moveTo>
                <a:cubicBezTo>
                  <a:pt x="65467" y="440650"/>
                  <a:pt x="130935" y="65016"/>
                  <a:pt x="231819" y="4915"/>
                </a:cubicBezTo>
                <a:cubicBezTo>
                  <a:pt x="332703" y="-55186"/>
                  <a:pt x="605307" y="455675"/>
                  <a:pt x="605307" y="455675"/>
                </a:cubicBezTo>
                <a:lnTo>
                  <a:pt x="605307" y="455675"/>
                </a:lnTo>
                <a:lnTo>
                  <a:pt x="605307" y="455675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712 Forma libre"/>
          <p:cNvSpPr/>
          <p:nvPr/>
        </p:nvSpPr>
        <p:spPr>
          <a:xfrm>
            <a:off x="6356465" y="3902462"/>
            <a:ext cx="847899" cy="990963"/>
          </a:xfrm>
          <a:custGeom>
            <a:avLst/>
            <a:gdLst>
              <a:gd name="connsiteX0" fmla="*/ 0 w 847899"/>
              <a:gd name="connsiteY0" fmla="*/ 990963 h 990963"/>
              <a:gd name="connsiteX1" fmla="*/ 642851 w 847899"/>
              <a:gd name="connsiteY1" fmla="*/ 43313 h 990963"/>
              <a:gd name="connsiteX2" fmla="*/ 847899 w 847899"/>
              <a:gd name="connsiteY2" fmla="*/ 248360 h 99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7899" h="990963">
                <a:moveTo>
                  <a:pt x="0" y="990963"/>
                </a:moveTo>
                <a:cubicBezTo>
                  <a:pt x="250767" y="579021"/>
                  <a:pt x="501535" y="167080"/>
                  <a:pt x="642851" y="43313"/>
                </a:cubicBezTo>
                <a:cubicBezTo>
                  <a:pt x="784168" y="-80454"/>
                  <a:pt x="816033" y="83953"/>
                  <a:pt x="847899" y="248360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713 Forma libre"/>
          <p:cNvSpPr/>
          <p:nvPr/>
        </p:nvSpPr>
        <p:spPr>
          <a:xfrm>
            <a:off x="6855766" y="3537207"/>
            <a:ext cx="847899" cy="990963"/>
          </a:xfrm>
          <a:custGeom>
            <a:avLst/>
            <a:gdLst>
              <a:gd name="connsiteX0" fmla="*/ 0 w 847899"/>
              <a:gd name="connsiteY0" fmla="*/ 990963 h 990963"/>
              <a:gd name="connsiteX1" fmla="*/ 642851 w 847899"/>
              <a:gd name="connsiteY1" fmla="*/ 43313 h 990963"/>
              <a:gd name="connsiteX2" fmla="*/ 847899 w 847899"/>
              <a:gd name="connsiteY2" fmla="*/ 248360 h 99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7899" h="990963">
                <a:moveTo>
                  <a:pt x="0" y="990963"/>
                </a:moveTo>
                <a:cubicBezTo>
                  <a:pt x="250767" y="579021"/>
                  <a:pt x="501535" y="167080"/>
                  <a:pt x="642851" y="43313"/>
                </a:cubicBezTo>
                <a:cubicBezTo>
                  <a:pt x="784168" y="-80454"/>
                  <a:pt x="816033" y="83953"/>
                  <a:pt x="847899" y="248360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714 Forma libre"/>
          <p:cNvSpPr/>
          <p:nvPr/>
        </p:nvSpPr>
        <p:spPr>
          <a:xfrm>
            <a:off x="6993775" y="3493492"/>
            <a:ext cx="1540625" cy="1427643"/>
          </a:xfrm>
          <a:custGeom>
            <a:avLst/>
            <a:gdLst>
              <a:gd name="connsiteX0" fmla="*/ 0 w 1540625"/>
              <a:gd name="connsiteY0" fmla="*/ 1427643 h 1427643"/>
              <a:gd name="connsiteX1" fmla="*/ 1163781 w 1540625"/>
              <a:gd name="connsiteY1" fmla="*/ 75439 h 1427643"/>
              <a:gd name="connsiteX2" fmla="*/ 1540625 w 1540625"/>
              <a:gd name="connsiteY2" fmla="*/ 291570 h 142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625" h="1427643">
                <a:moveTo>
                  <a:pt x="0" y="1427643"/>
                </a:moveTo>
                <a:cubicBezTo>
                  <a:pt x="453505" y="846213"/>
                  <a:pt x="907010" y="264784"/>
                  <a:pt x="1163781" y="75439"/>
                </a:cubicBezTo>
                <a:cubicBezTo>
                  <a:pt x="1420552" y="-113906"/>
                  <a:pt x="1480588" y="88832"/>
                  <a:pt x="1540625" y="291570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715 Elipse"/>
          <p:cNvSpPr/>
          <p:nvPr/>
        </p:nvSpPr>
        <p:spPr>
          <a:xfrm>
            <a:off x="7990179" y="3411612"/>
            <a:ext cx="45719" cy="45719"/>
          </a:xfrm>
          <a:prstGeom prst="ellips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716 Elipse"/>
          <p:cNvSpPr/>
          <p:nvPr/>
        </p:nvSpPr>
        <p:spPr>
          <a:xfrm>
            <a:off x="8108604" y="3297066"/>
            <a:ext cx="45719" cy="45719"/>
          </a:xfrm>
          <a:prstGeom prst="ellips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717 Elipse"/>
          <p:cNvSpPr/>
          <p:nvPr/>
        </p:nvSpPr>
        <p:spPr>
          <a:xfrm>
            <a:off x="8232764" y="3185147"/>
            <a:ext cx="45719" cy="45719"/>
          </a:xfrm>
          <a:prstGeom prst="ellips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7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9</a:t>
            </a:fld>
            <a:endParaRPr lang="es-ES"/>
          </a:p>
        </p:txBody>
      </p:sp>
      <p:grpSp>
        <p:nvGrpSpPr>
          <p:cNvPr id="25" name="24 Grupo"/>
          <p:cNvGrpSpPr/>
          <p:nvPr/>
        </p:nvGrpSpPr>
        <p:grpSpPr>
          <a:xfrm>
            <a:off x="127380" y="3527220"/>
            <a:ext cx="728084" cy="680991"/>
            <a:chOff x="127380" y="3527220"/>
            <a:chExt cx="728084" cy="680991"/>
          </a:xfrm>
        </p:grpSpPr>
        <p:sp>
          <p:nvSpPr>
            <p:cNvPr id="6" name="5 CuadroTexto"/>
            <p:cNvSpPr txBox="1"/>
            <p:nvPr/>
          </p:nvSpPr>
          <p:spPr>
            <a:xfrm>
              <a:off x="127380" y="3527220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“pod”</a:t>
              </a:r>
              <a:endParaRPr lang="en-US" dirty="0"/>
            </a:p>
          </p:txBody>
        </p:sp>
        <p:cxnSp>
          <p:nvCxnSpPr>
            <p:cNvPr id="9" name="8 Conector recto de flecha"/>
            <p:cNvCxnSpPr>
              <a:stCxn id="6" idx="2"/>
            </p:cNvCxnSpPr>
            <p:nvPr/>
          </p:nvCxnSpPr>
          <p:spPr>
            <a:xfrm>
              <a:off x="491422" y="3896552"/>
              <a:ext cx="94725" cy="3116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25 CuadroTexto"/>
          <p:cNvSpPr txBox="1"/>
          <p:nvPr/>
        </p:nvSpPr>
        <p:spPr>
          <a:xfrm>
            <a:off x="7099964" y="267104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Dragonfly</a:t>
            </a:r>
            <a:endParaRPr lang="en-US" dirty="0"/>
          </a:p>
        </p:txBody>
      </p:sp>
      <p:sp>
        <p:nvSpPr>
          <p:cNvPr id="708" name="707 CuadroTexto"/>
          <p:cNvSpPr txBox="1"/>
          <p:nvPr/>
        </p:nvSpPr>
        <p:spPr>
          <a:xfrm>
            <a:off x="3315629" y="2671048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  <p:bldP spid="707" grpId="0" animBg="1"/>
      <p:bldP spid="710" grpId="0" animBg="1"/>
      <p:bldP spid="711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26" grpId="0"/>
      <p:bldP spid="70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8164</TotalTime>
  <Words>2957</Words>
  <Application>Microsoft Office PowerPoint</Application>
  <PresentationFormat>Presentación en pantalla (4:3)</PresentationFormat>
  <Paragraphs>500</Paragraphs>
  <Slides>30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Claridad</vt:lpstr>
      <vt:lpstr>Visio</vt:lpstr>
      <vt:lpstr>Acrobat Document</vt:lpstr>
      <vt:lpstr>Low-cost deadlock avoidance in direct interconnection networks</vt:lpstr>
      <vt:lpstr>Index</vt:lpstr>
      <vt:lpstr>1. Introduction   1.1 Direct Interconnection network topologies</vt:lpstr>
      <vt:lpstr>1. Introduction     1.2 Deadlock avoidance mechanisms</vt:lpstr>
      <vt:lpstr>1. 2 Deadlock avoidance in low-radix networks  Example: multidimensional torus</vt:lpstr>
      <vt:lpstr>1. 2 Deadlock avoidance in low-radix networks  Example: multidimensional torus</vt:lpstr>
      <vt:lpstr>1. Introduction     1.3 Direct Interconnection network topologies</vt:lpstr>
      <vt:lpstr>Index</vt:lpstr>
      <vt:lpstr>2 Dragonfly networks    2.1 Topology and routing</vt:lpstr>
      <vt:lpstr>2 Dragonfly netorks    2.1 Topology and routing</vt:lpstr>
      <vt:lpstr>Presentación de PowerPoint</vt:lpstr>
      <vt:lpstr>2 Dragonfly networks    2.1 Topology and routing</vt:lpstr>
      <vt:lpstr>2 Dragonfly networks    2.1 Topology and routing – local misrouting</vt:lpstr>
      <vt:lpstr>2 Dragonfly networks   2.1 Topology and routing – in-transit misrouting</vt:lpstr>
      <vt:lpstr>2 Dragonfly networks    2.2 OFAR: Injection restriction</vt:lpstr>
      <vt:lpstr>2 Dragonfly networks    2.3 RLM Restricted Local Misrouting - Path restriction</vt:lpstr>
      <vt:lpstr>2 Dragonfly networks    2.3 RLM Restricted Local Misrouting - Path restriction</vt:lpstr>
      <vt:lpstr>2.4. OLM: Opportunistic Local Misrouting        Modified resource-class restriction</vt:lpstr>
      <vt:lpstr>2.4. OLM: Opportunistic Local Misrouting        Modified resource-class restriction</vt:lpstr>
      <vt:lpstr>2. Dragonfly networks       Deadlock avoidance mechanisms comparison chart</vt:lpstr>
      <vt:lpstr>Index</vt:lpstr>
      <vt:lpstr>3. Evaluation    3.1 Simulation parameters</vt:lpstr>
      <vt:lpstr>3. Evaluation    3.2. Latency and throughput</vt:lpstr>
      <vt:lpstr>3. Evaluation    3.2. Latency and throughput</vt:lpstr>
      <vt:lpstr>3. Evaluation    3.2. Variable local &amp; global misrouting</vt:lpstr>
      <vt:lpstr>Index</vt:lpstr>
      <vt:lpstr>4. Conclusions</vt:lpstr>
      <vt:lpstr>Acknowledgements</vt:lpstr>
      <vt:lpstr>Sources &amp; References</vt:lpstr>
      <vt:lpstr>Low-cost deadlock avoidance in direct interconnection networks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Computadores y Sistemas Distribuidos (RCSD)</dc:title>
  <dc:creator>Enrique Vallejo</dc:creator>
  <cp:lastModifiedBy>Enrique Vallejo</cp:lastModifiedBy>
  <cp:revision>520</cp:revision>
  <cp:lastPrinted>2013-04-18T03:39:42Z</cp:lastPrinted>
  <dcterms:created xsi:type="dcterms:W3CDTF">2013-02-12T10:19:01Z</dcterms:created>
  <dcterms:modified xsi:type="dcterms:W3CDTF">2015-01-20T09:11:22Z</dcterms:modified>
</cp:coreProperties>
</file>